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3" r:id="rId1"/>
  </p:sldMasterIdLst>
  <p:sldIdLst>
    <p:sldId id="259" r:id="rId2"/>
    <p:sldId id="260" r:id="rId3"/>
    <p:sldId id="261" r:id="rId4"/>
    <p:sldId id="269" r:id="rId5"/>
    <p:sldId id="268" r:id="rId6"/>
    <p:sldId id="265" r:id="rId7"/>
    <p:sldId id="263" r:id="rId8"/>
    <p:sldId id="283" r:id="rId9"/>
    <p:sldId id="284" r:id="rId10"/>
    <p:sldId id="279" r:id="rId11"/>
    <p:sldId id="280" r:id="rId12"/>
    <p:sldId id="281" r:id="rId13"/>
    <p:sldId id="271" r:id="rId14"/>
    <p:sldId id="257" r:id="rId15"/>
    <p:sldId id="273" r:id="rId16"/>
    <p:sldId id="274" r:id="rId17"/>
    <p:sldId id="275" r:id="rId18"/>
    <p:sldId id="276" r:id="rId19"/>
    <p:sldId id="278" r:id="rId20"/>
    <p:sldId id="282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clrMru>
    <a:srgbClr val="FC843B"/>
    <a:srgbClr val="FB533F"/>
    <a:srgbClr val="FF7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28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-872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gif>
</file>

<file path=ppt/media/image4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4"/>
          <p:cNvSpPr txBox="1">
            <a:spLocks noChangeArrowheads="1"/>
          </p:cNvSpPr>
          <p:nvPr/>
        </p:nvSpPr>
        <p:spPr bwMode="auto">
          <a:xfrm>
            <a:off x="990600" y="6477000"/>
            <a:ext cx="1371600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  <a:defRPr/>
            </a:pPr>
            <a:r>
              <a:rPr lang="en-US" altLang="ja-JP" sz="600"/>
              <a:t>© 2006 Open Grid Forum</a:t>
            </a:r>
          </a:p>
        </p:txBody>
      </p:sp>
      <p:sp>
        <p:nvSpPr>
          <p:cNvPr id="7180" name="Rectangle 12"/>
          <p:cNvSpPr>
            <a:spLocks noGrp="1" noChangeArrowheads="1"/>
          </p:cNvSpPr>
          <p:nvPr>
            <p:ph type="ctrTitle" sz="quarter"/>
          </p:nvPr>
        </p:nvSpPr>
        <p:spPr>
          <a:xfrm>
            <a:off x="1447800" y="2743200"/>
            <a:ext cx="7696200" cy="11430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/>
          </a:p>
        </p:txBody>
      </p:sp>
      <p:sp>
        <p:nvSpPr>
          <p:cNvPr id="7181" name="Rectangle 1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524000" y="3657600"/>
            <a:ext cx="7620000" cy="533400"/>
          </a:xfrm>
          <a:solidFill>
            <a:srgbClr val="5DAD41"/>
          </a:solidFill>
        </p:spPr>
        <p:txBody>
          <a:bodyPr/>
          <a:lstStyle>
            <a:lvl1pPr marL="0" indent="0">
              <a:buFont typeface="Times" pitchFamily="18" charset="0"/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altLang="ja-JP" smtClean="0"/>
              <a:t>Click to edit Master subtitle style</a:t>
            </a:r>
            <a:endParaRPr lang="en-US" altLang="ja-JP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524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524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240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981200" y="6400800"/>
            <a:ext cx="533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1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/>
        </p:nvSpPr>
        <p:spPr bwMode="auto">
          <a:xfrm>
            <a:off x="0" y="1066800"/>
            <a:ext cx="9144000" cy="76200"/>
          </a:xfrm>
          <a:prstGeom prst="rect">
            <a:avLst/>
          </a:prstGeom>
          <a:solidFill>
            <a:srgbClr val="5DAD41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l" eaLnBrk="1" hangingPunct="1">
              <a:spcBef>
                <a:spcPct val="20000"/>
              </a:spcBef>
              <a:buClr>
                <a:schemeClr val="accent2"/>
              </a:buClr>
              <a:buFont typeface="Times" charset="0"/>
              <a:buNone/>
              <a:defRPr/>
            </a:pPr>
            <a:endParaRPr lang="ja-JP" altLang="en-US" sz="2800">
              <a:solidFill>
                <a:schemeClr val="bg1"/>
              </a:solidFill>
            </a:endParaRPr>
          </a:p>
        </p:txBody>
      </p:sp>
      <p:sp>
        <p:nvSpPr>
          <p:cNvPr id="1028" name="Rectangle 17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52400"/>
            <a:ext cx="7772400" cy="84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Titelmasterformat durch Klicken bearbeiten</a:t>
            </a:r>
          </a:p>
        </p:txBody>
      </p:sp>
      <p:sp>
        <p:nvSpPr>
          <p:cNvPr id="2" name="Rectangle 18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85875"/>
            <a:ext cx="7772400" cy="4786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Textmasterformate durch Klicken bearbeiten</a:t>
            </a:r>
          </a:p>
          <a:p>
            <a:pPr lvl="1"/>
            <a:r>
              <a:rPr lang="en-US" altLang="ja-JP"/>
              <a:t>Zweite Ebene</a:t>
            </a:r>
          </a:p>
          <a:p>
            <a:pPr lvl="2"/>
            <a:r>
              <a:rPr lang="en-US" altLang="ja-JP"/>
              <a:t>Dritte Ebene</a:t>
            </a:r>
          </a:p>
          <a:p>
            <a:pPr lvl="3"/>
            <a:r>
              <a:rPr lang="en-US" altLang="ja-JP"/>
              <a:t>Vierte Ebene</a:t>
            </a:r>
          </a:p>
          <a:p>
            <a:pPr lvl="4"/>
            <a:r>
              <a:rPr lang="en-US" altLang="ja-JP"/>
              <a:t>Fünfte Ebene</a:t>
            </a:r>
          </a:p>
        </p:txBody>
      </p:sp>
      <p:sp>
        <p:nvSpPr>
          <p:cNvPr id="1045" name="Text Box 21"/>
          <p:cNvSpPr txBox="1">
            <a:spLocks noChangeArrowheads="1"/>
          </p:cNvSpPr>
          <p:nvPr/>
        </p:nvSpPr>
        <p:spPr bwMode="auto">
          <a:xfrm>
            <a:off x="990600" y="6477000"/>
            <a:ext cx="1371600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  <a:defRPr/>
            </a:pPr>
            <a:r>
              <a:rPr lang="en-US" altLang="ja-JP" sz="600"/>
              <a:t>© 2006 Open Grid Forum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+mj-lt"/>
          <a:ea typeface="+mj-ea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Arial" charset="0"/>
          <a:ea typeface="ＭＳ Ｐゴシック" pitchFamily="1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Arial" charset="0"/>
          <a:ea typeface="ＭＳ Ｐゴシック" pitchFamily="1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Arial" charset="0"/>
          <a:ea typeface="ＭＳ Ｐゴシック" pitchFamily="1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Arial" charset="0"/>
          <a:ea typeface="ＭＳ Ｐゴシック" pitchFamily="1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Arial" charset="0"/>
          <a:ea typeface="ＭＳ Ｐゴシック" pitchFamily="1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Arial" charset="0"/>
          <a:ea typeface="ＭＳ Ｐゴシック" pitchFamily="1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Arial" charset="0"/>
          <a:ea typeface="ＭＳ Ｐゴシック" pitchFamily="1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1"/>
          </a:solidFill>
          <a:latin typeface="Arial" charset="0"/>
          <a:ea typeface="ＭＳ Ｐゴシック" pitchFamily="1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Times" charset="0"/>
        <a:buChar char="•"/>
        <a:defRPr sz="2800">
          <a:solidFill>
            <a:schemeClr val="tx1"/>
          </a:solidFill>
          <a:latin typeface="+mn-lt"/>
          <a:ea typeface="+mn-ea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kote-ps-1.ps.jgn-x.jp/ps/autoearth-nsi/" TargetMode="External"/><Relationship Id="rId4" Type="http://schemas.openxmlformats.org/officeDocument/2006/relationships/hyperlink" Target="http://kote-ps-1.ps.jgn-x.jp/ps/autoearth-nsi/AutoMAP.k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163.220.30.174:8070/monitor.jnlp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 sz="quarter"/>
          </p:nvPr>
        </p:nvSpPr>
        <p:spPr>
          <a:xfrm>
            <a:off x="1206500" y="2197100"/>
            <a:ext cx="7696200" cy="1143000"/>
          </a:xfrm>
        </p:spPr>
        <p:txBody>
          <a:bodyPr/>
          <a:lstStyle/>
          <a:p>
            <a:r>
              <a:rPr lang="en-US" dirty="0" smtClean="0"/>
              <a:t>The Network Services Interface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sz="quarter" idx="1"/>
          </p:nvPr>
        </p:nvSpPr>
        <p:spPr>
          <a:xfrm>
            <a:off x="1524000" y="3251200"/>
            <a:ext cx="7620000" cy="1892300"/>
          </a:xfrm>
        </p:spPr>
        <p:txBody>
          <a:bodyPr/>
          <a:lstStyle/>
          <a:p>
            <a:r>
              <a:rPr lang="en-US" dirty="0" smtClean="0"/>
              <a:t>An Overview of the NSI Framework and the GLIF Automated GOLE dynamic network provisioning demonstration at </a:t>
            </a:r>
          </a:p>
          <a:p>
            <a:r>
              <a:rPr lang="en-US" dirty="0" smtClean="0"/>
              <a:t>Supercomputing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18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 bwMode="auto">
          <a:xfrm>
            <a:off x="1443089" y="3282969"/>
            <a:ext cx="2871394" cy="158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379" y="212079"/>
            <a:ext cx="8229600" cy="854721"/>
          </a:xfrm>
        </p:spPr>
        <p:txBody>
          <a:bodyPr>
            <a:normAutofit fontScale="90000"/>
          </a:bodyPr>
          <a:lstStyle/>
          <a:p>
            <a:r>
              <a:rPr lang="en-US"/>
              <a:t>Network Service Agent</a:t>
            </a:r>
            <a:br>
              <a:rPr lang="en-US"/>
            </a:br>
            <a:r>
              <a:rPr lang="en-US" sz="2667"/>
              <a:t>Request processing path </a:t>
            </a:r>
          </a:p>
        </p:txBody>
      </p:sp>
      <p:sp>
        <p:nvSpPr>
          <p:cNvPr id="4" name="Oval 3"/>
          <p:cNvSpPr/>
          <p:nvPr/>
        </p:nvSpPr>
        <p:spPr>
          <a:xfrm>
            <a:off x="3908083" y="5123230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873455" y="1884983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PA</a:t>
            </a:r>
          </a:p>
        </p:txBody>
      </p:sp>
      <p:sp>
        <p:nvSpPr>
          <p:cNvPr id="15" name="Oval 14"/>
          <p:cNvSpPr/>
          <p:nvPr/>
        </p:nvSpPr>
        <p:spPr>
          <a:xfrm>
            <a:off x="3078848" y="5123230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246448" y="5123230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078848" y="4132630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2478005" y="4451577"/>
            <a:ext cx="613572" cy="688022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 flipH="1" flipV="1">
            <a:off x="2579314" y="4479762"/>
            <a:ext cx="584197" cy="694268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 rot="5400000" flipH="1" flipV="1">
            <a:off x="3343883" y="4576572"/>
            <a:ext cx="730729" cy="522449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 rot="5400000">
            <a:off x="3361088" y="4482603"/>
            <a:ext cx="790186" cy="541868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 flipV="1">
            <a:off x="3315619" y="4509961"/>
            <a:ext cx="103163" cy="613269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5 w 660400"/>
              <a:gd name="connsiteY1" fmla="*/ 203133 h 685800"/>
              <a:gd name="connsiteX2" fmla="*/ 0 w 660400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0165" h="685800">
                <a:moveTo>
                  <a:pt x="660400" y="0"/>
                </a:moveTo>
                <a:cubicBezTo>
                  <a:pt x="1486987" y="160525"/>
                  <a:pt x="1490163" y="255155"/>
                  <a:pt x="1380096" y="369455"/>
                </a:cubicBezTo>
                <a:cubicBezTo>
                  <a:pt x="1270029" y="483755"/>
                  <a:pt x="800558" y="580854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 flipH="1">
            <a:off x="3163511" y="4526330"/>
            <a:ext cx="103163" cy="613269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5 w 660400"/>
              <a:gd name="connsiteY1" fmla="*/ 203133 h 685800"/>
              <a:gd name="connsiteX2" fmla="*/ 0 w 660400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0165" h="685800">
                <a:moveTo>
                  <a:pt x="660400" y="0"/>
                </a:moveTo>
                <a:cubicBezTo>
                  <a:pt x="1486987" y="160525"/>
                  <a:pt x="1490163" y="255155"/>
                  <a:pt x="1380096" y="369455"/>
                </a:cubicBezTo>
                <a:cubicBezTo>
                  <a:pt x="1270029" y="483755"/>
                  <a:pt x="800558" y="580854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2377187" y="4633650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853182" y="4787538"/>
            <a:ext cx="2756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128843" y="4633650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3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347417" y="4866253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4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556980" y="4626320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5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632422" y="4297688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6</a:t>
            </a:r>
          </a:p>
        </p:txBody>
      </p:sp>
      <p:sp>
        <p:nvSpPr>
          <p:cNvPr id="38" name="Oval 37"/>
          <p:cNvSpPr/>
          <p:nvPr/>
        </p:nvSpPr>
        <p:spPr>
          <a:xfrm>
            <a:off x="7235719" y="2867373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6406484" y="2867373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574084" y="2867373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 rot="5400000" flipH="1" flipV="1">
            <a:off x="6161068" y="2963477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1552283" y="2019537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1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331523" y="2019537"/>
            <a:ext cx="2756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2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173266" y="2019537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3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206582" y="2523855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4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393912" y="2554976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5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552283" y="2523855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6</a:t>
            </a:r>
          </a:p>
        </p:txBody>
      </p:sp>
      <p:grpSp>
        <p:nvGrpSpPr>
          <p:cNvPr id="123" name="Group 122"/>
          <p:cNvGrpSpPr/>
          <p:nvPr/>
        </p:nvGrpSpPr>
        <p:grpSpPr>
          <a:xfrm flipH="1">
            <a:off x="6772054" y="2957541"/>
            <a:ext cx="497167" cy="296398"/>
            <a:chOff x="7845000" y="1802961"/>
            <a:chExt cx="497167" cy="296398"/>
          </a:xfrm>
        </p:grpSpPr>
        <p:sp>
          <p:nvSpPr>
            <p:cNvPr id="54" name="Freeform 53"/>
            <p:cNvSpPr/>
            <p:nvPr/>
          </p:nvSpPr>
          <p:spPr>
            <a:xfrm rot="5400000" flipH="1" flipV="1">
              <a:off x="8074536" y="1831727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5400000">
              <a:off x="8037370" y="1610591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Freeform 55"/>
          <p:cNvSpPr/>
          <p:nvPr/>
        </p:nvSpPr>
        <p:spPr>
          <a:xfrm rot="5400000">
            <a:off x="6151581" y="2779972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1036689" y="1876773"/>
            <a:ext cx="443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RA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535090" y="1884982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PA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2705854" y="1884982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PA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3104159" y="4140629"/>
            <a:ext cx="35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A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2312917" y="5131390"/>
            <a:ext cx="330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B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3128843" y="5123230"/>
            <a:ext cx="330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C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3927556" y="5139599"/>
            <a:ext cx="351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D</a:t>
            </a:r>
          </a:p>
        </p:txBody>
      </p:sp>
      <p:grpSp>
        <p:nvGrpSpPr>
          <p:cNvPr id="116" name="Group 115"/>
          <p:cNvGrpSpPr/>
          <p:nvPr/>
        </p:nvGrpSpPr>
        <p:grpSpPr>
          <a:xfrm>
            <a:off x="6466173" y="2099359"/>
            <a:ext cx="406400" cy="393700"/>
            <a:chOff x="6406484" y="1876773"/>
            <a:chExt cx="406400" cy="393700"/>
          </a:xfrm>
        </p:grpSpPr>
        <p:sp>
          <p:nvSpPr>
            <p:cNvPr id="41" name="Oval 40"/>
            <p:cNvSpPr/>
            <p:nvPr/>
          </p:nvSpPr>
          <p:spPr>
            <a:xfrm>
              <a:off x="6406484" y="1876773"/>
              <a:ext cx="406400" cy="393700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424436" y="1901141"/>
              <a:ext cx="38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latin typeface="Comic Sans MS"/>
                  <a:cs typeface="Comic Sans MS"/>
                </a:rPr>
                <a:t>M</a:t>
              </a: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5650247" y="2884607"/>
            <a:ext cx="330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B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6466173" y="2876447"/>
            <a:ext cx="330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C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264886" y="2892816"/>
            <a:ext cx="351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D</a:t>
            </a:r>
          </a:p>
        </p:txBody>
      </p:sp>
      <p:sp>
        <p:nvSpPr>
          <p:cNvPr id="159" name="Oval 158"/>
          <p:cNvSpPr/>
          <p:nvPr/>
        </p:nvSpPr>
        <p:spPr>
          <a:xfrm>
            <a:off x="3551289" y="2228871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2697759" y="2254314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1889654" y="2228871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1036689" y="2217576"/>
            <a:ext cx="406400" cy="393700"/>
          </a:xfrm>
          <a:prstGeom prst="ellipse">
            <a:avLst/>
          </a:prstGeom>
          <a:gradFill flip="none" rotWithShape="1">
            <a:gsLst>
              <a:gs pos="30000">
                <a:srgbClr val="FF0000"/>
              </a:gs>
              <a:gs pos="85000">
                <a:srgbClr val="800000"/>
              </a:gs>
            </a:gsLst>
            <a:lin ang="66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1036689" y="2241055"/>
            <a:ext cx="35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A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1965817" y="2246105"/>
            <a:ext cx="330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B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2757448" y="2263388"/>
            <a:ext cx="330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C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3580456" y="2254314"/>
            <a:ext cx="351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D</a:t>
            </a:r>
          </a:p>
        </p:txBody>
      </p:sp>
      <p:sp>
        <p:nvSpPr>
          <p:cNvPr id="179" name="TextBox 178"/>
          <p:cNvSpPr txBox="1"/>
          <p:nvPr/>
        </p:nvSpPr>
        <p:spPr>
          <a:xfrm>
            <a:off x="381033" y="1355079"/>
            <a:ext cx="1479892" cy="369332"/>
          </a:xfrm>
          <a:prstGeom prst="rect">
            <a:avLst/>
          </a:prstGeom>
          <a:solidFill>
            <a:srgbClr val="CCFFCC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FF"/>
                </a:solidFill>
              </a:rPr>
              <a:t>Chain model</a:t>
            </a:r>
          </a:p>
        </p:txBody>
      </p:sp>
      <p:sp>
        <p:nvSpPr>
          <p:cNvPr id="180" name="TextBox 179"/>
          <p:cNvSpPr txBox="1"/>
          <p:nvPr/>
        </p:nvSpPr>
        <p:spPr>
          <a:xfrm>
            <a:off x="1480252" y="4082245"/>
            <a:ext cx="1338828" cy="369332"/>
          </a:xfrm>
          <a:prstGeom prst="rect">
            <a:avLst/>
          </a:prstGeom>
          <a:solidFill>
            <a:srgbClr val="CCFFCC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FF"/>
                </a:solidFill>
              </a:rPr>
              <a:t>Tree model</a:t>
            </a:r>
          </a:p>
        </p:txBody>
      </p:sp>
      <p:grpSp>
        <p:nvGrpSpPr>
          <p:cNvPr id="181" name="Group 180"/>
          <p:cNvGrpSpPr/>
          <p:nvPr/>
        </p:nvGrpSpPr>
        <p:grpSpPr>
          <a:xfrm>
            <a:off x="1433602" y="2296209"/>
            <a:ext cx="2154852" cy="296399"/>
            <a:chOff x="1433602" y="2296209"/>
            <a:chExt cx="2154852" cy="296399"/>
          </a:xfrm>
        </p:grpSpPr>
        <p:sp>
          <p:nvSpPr>
            <p:cNvPr id="165" name="Freeform 164"/>
            <p:cNvSpPr/>
            <p:nvPr/>
          </p:nvSpPr>
          <p:spPr>
            <a:xfrm rot="16200000" flipH="1">
              <a:off x="2476638" y="2103839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Freeform 169"/>
            <p:cNvSpPr/>
            <p:nvPr/>
          </p:nvSpPr>
          <p:spPr>
            <a:xfrm rot="16200000" flipH="1">
              <a:off x="3320823" y="2103840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Freeform 170"/>
            <p:cNvSpPr/>
            <p:nvPr/>
          </p:nvSpPr>
          <p:spPr>
            <a:xfrm rot="16200000" flipV="1">
              <a:off x="3283657" y="2324976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Freeform 171"/>
            <p:cNvSpPr/>
            <p:nvPr/>
          </p:nvSpPr>
          <p:spPr>
            <a:xfrm rot="16200000" flipV="1">
              <a:off x="2467151" y="2287344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Freeform 114"/>
            <p:cNvSpPr/>
            <p:nvPr/>
          </p:nvSpPr>
          <p:spPr>
            <a:xfrm rot="16200000" flipH="1">
              <a:off x="1635459" y="2134945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Freeform 123"/>
            <p:cNvSpPr/>
            <p:nvPr/>
          </p:nvSpPr>
          <p:spPr>
            <a:xfrm rot="16200000" flipV="1">
              <a:off x="1625972" y="2318450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7" name="Oval 126"/>
          <p:cNvSpPr/>
          <p:nvPr/>
        </p:nvSpPr>
        <p:spPr>
          <a:xfrm rot="16200000">
            <a:off x="1884218" y="3062164"/>
            <a:ext cx="406400" cy="393700"/>
          </a:xfrm>
          <a:prstGeom prst="ellipse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49FF64"/>
              </a:gs>
              <a:gs pos="50000">
                <a:srgbClr val="008000"/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Arrow Connector 128"/>
          <p:cNvCxnSpPr>
            <a:stCxn id="161" idx="4"/>
            <a:endCxn id="127" idx="6"/>
          </p:cNvCxnSpPr>
          <p:nvPr/>
        </p:nvCxnSpPr>
        <p:spPr>
          <a:xfrm rot="5400000">
            <a:off x="1873515" y="2836474"/>
            <a:ext cx="433243" cy="543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Oval 136"/>
          <p:cNvSpPr/>
          <p:nvPr/>
        </p:nvSpPr>
        <p:spPr>
          <a:xfrm rot="16200000">
            <a:off x="2687574" y="3087607"/>
            <a:ext cx="406400" cy="393700"/>
          </a:xfrm>
          <a:prstGeom prst="ellipse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49FF64"/>
              </a:gs>
              <a:gs pos="50000">
                <a:srgbClr val="008000"/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9" name="Straight Arrow Connector 138"/>
          <p:cNvCxnSpPr>
            <a:stCxn id="160" idx="4"/>
            <a:endCxn id="137" idx="6"/>
          </p:cNvCxnSpPr>
          <p:nvPr/>
        </p:nvCxnSpPr>
        <p:spPr>
          <a:xfrm rot="5400000">
            <a:off x="2679246" y="2859543"/>
            <a:ext cx="433243" cy="1018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7" name="Oval 146"/>
          <p:cNvSpPr/>
          <p:nvPr/>
        </p:nvSpPr>
        <p:spPr>
          <a:xfrm rot="16200000">
            <a:off x="3544939" y="3055030"/>
            <a:ext cx="406400" cy="393700"/>
          </a:xfrm>
          <a:prstGeom prst="ellipse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49FF64"/>
              </a:gs>
              <a:gs pos="50000">
                <a:srgbClr val="008000"/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0" name="Straight Arrow Connector 149"/>
          <p:cNvCxnSpPr>
            <a:stCxn id="159" idx="4"/>
            <a:endCxn id="147" idx="6"/>
          </p:cNvCxnSpPr>
          <p:nvPr/>
        </p:nvCxnSpPr>
        <p:spPr>
          <a:xfrm rot="5400000">
            <a:off x="3538260" y="2832450"/>
            <a:ext cx="426109" cy="635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 bwMode="auto">
          <a:xfrm>
            <a:off x="1099835" y="3147303"/>
            <a:ext cx="343254" cy="307777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A</a:t>
            </a:r>
          </a:p>
        </p:txBody>
      </p:sp>
      <p:sp>
        <p:nvSpPr>
          <p:cNvPr id="77" name="Rectangle 76"/>
          <p:cNvSpPr/>
          <p:nvPr/>
        </p:nvSpPr>
        <p:spPr bwMode="auto">
          <a:xfrm>
            <a:off x="4314483" y="3179880"/>
            <a:ext cx="343254" cy="307777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Z</a:t>
            </a:r>
          </a:p>
        </p:txBody>
      </p:sp>
      <p:cxnSp>
        <p:nvCxnSpPr>
          <p:cNvPr id="82" name="Straight Connector 81"/>
          <p:cNvCxnSpPr/>
          <p:nvPr/>
        </p:nvCxnSpPr>
        <p:spPr bwMode="auto">
          <a:xfrm>
            <a:off x="5127519" y="3936745"/>
            <a:ext cx="2871394" cy="158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3" name="Oval 82"/>
          <p:cNvSpPr/>
          <p:nvPr/>
        </p:nvSpPr>
        <p:spPr>
          <a:xfrm rot="16200000">
            <a:off x="5568648" y="3715940"/>
            <a:ext cx="406400" cy="393700"/>
          </a:xfrm>
          <a:prstGeom prst="ellipse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49FF64"/>
              </a:gs>
              <a:gs pos="50000">
                <a:srgbClr val="008000"/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endCxn id="83" idx="6"/>
          </p:cNvCxnSpPr>
          <p:nvPr/>
        </p:nvCxnSpPr>
        <p:spPr>
          <a:xfrm rot="5400000">
            <a:off x="5557945" y="3490250"/>
            <a:ext cx="433243" cy="543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 rot="16200000">
            <a:off x="6372004" y="3741383"/>
            <a:ext cx="406400" cy="393700"/>
          </a:xfrm>
          <a:prstGeom prst="ellipse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49FF64"/>
              </a:gs>
              <a:gs pos="50000">
                <a:srgbClr val="008000"/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Arrow Connector 85"/>
          <p:cNvCxnSpPr>
            <a:endCxn id="85" idx="6"/>
          </p:cNvCxnSpPr>
          <p:nvPr/>
        </p:nvCxnSpPr>
        <p:spPr>
          <a:xfrm rot="5400000">
            <a:off x="6363676" y="3513319"/>
            <a:ext cx="433243" cy="1018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 rot="16200000">
            <a:off x="7229369" y="3708806"/>
            <a:ext cx="406400" cy="393700"/>
          </a:xfrm>
          <a:prstGeom prst="ellipse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49FF64"/>
              </a:gs>
              <a:gs pos="50000">
                <a:srgbClr val="008000"/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2" name="Straight Arrow Connector 91"/>
          <p:cNvCxnSpPr>
            <a:endCxn id="87" idx="6"/>
          </p:cNvCxnSpPr>
          <p:nvPr/>
        </p:nvCxnSpPr>
        <p:spPr>
          <a:xfrm rot="5400000">
            <a:off x="7222690" y="3486226"/>
            <a:ext cx="426109" cy="635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Rectangle 99"/>
          <p:cNvSpPr/>
          <p:nvPr/>
        </p:nvSpPr>
        <p:spPr bwMode="auto">
          <a:xfrm>
            <a:off x="4784265" y="3801079"/>
            <a:ext cx="343254" cy="307777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A</a:t>
            </a:r>
          </a:p>
        </p:txBody>
      </p:sp>
      <p:sp>
        <p:nvSpPr>
          <p:cNvPr id="101" name="Rectangle 100"/>
          <p:cNvSpPr/>
          <p:nvPr/>
        </p:nvSpPr>
        <p:spPr bwMode="auto">
          <a:xfrm>
            <a:off x="7998913" y="3833656"/>
            <a:ext cx="343254" cy="307777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Z</a:t>
            </a:r>
          </a:p>
        </p:txBody>
      </p:sp>
      <p:cxnSp>
        <p:nvCxnSpPr>
          <p:cNvPr id="103" name="Straight Connector 102"/>
          <p:cNvCxnSpPr/>
          <p:nvPr/>
        </p:nvCxnSpPr>
        <p:spPr bwMode="auto">
          <a:xfrm>
            <a:off x="1803488" y="6152960"/>
            <a:ext cx="2871394" cy="158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Oval 103"/>
          <p:cNvSpPr/>
          <p:nvPr/>
        </p:nvSpPr>
        <p:spPr>
          <a:xfrm rot="16200000">
            <a:off x="2244617" y="5932155"/>
            <a:ext cx="406400" cy="393700"/>
          </a:xfrm>
          <a:prstGeom prst="ellipse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49FF64"/>
              </a:gs>
              <a:gs pos="50000">
                <a:srgbClr val="008000"/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Arrow Connector 104"/>
          <p:cNvCxnSpPr>
            <a:endCxn id="104" idx="6"/>
          </p:cNvCxnSpPr>
          <p:nvPr/>
        </p:nvCxnSpPr>
        <p:spPr>
          <a:xfrm rot="5400000">
            <a:off x="2233914" y="5706465"/>
            <a:ext cx="433243" cy="543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Oval 105"/>
          <p:cNvSpPr/>
          <p:nvPr/>
        </p:nvSpPr>
        <p:spPr>
          <a:xfrm rot="16200000">
            <a:off x="3047973" y="5957598"/>
            <a:ext cx="406400" cy="393700"/>
          </a:xfrm>
          <a:prstGeom prst="ellipse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49FF64"/>
              </a:gs>
              <a:gs pos="50000">
                <a:srgbClr val="008000"/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7" name="Straight Arrow Connector 106"/>
          <p:cNvCxnSpPr>
            <a:endCxn id="106" idx="6"/>
          </p:cNvCxnSpPr>
          <p:nvPr/>
        </p:nvCxnSpPr>
        <p:spPr>
          <a:xfrm rot="5400000">
            <a:off x="3039645" y="5729534"/>
            <a:ext cx="433243" cy="1018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Oval 107"/>
          <p:cNvSpPr/>
          <p:nvPr/>
        </p:nvSpPr>
        <p:spPr>
          <a:xfrm rot="16200000">
            <a:off x="3905338" y="5925021"/>
            <a:ext cx="406400" cy="393700"/>
          </a:xfrm>
          <a:prstGeom prst="ellipse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49FF64"/>
              </a:gs>
              <a:gs pos="50000">
                <a:srgbClr val="008000"/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Arrow Connector 108"/>
          <p:cNvCxnSpPr>
            <a:endCxn id="108" idx="6"/>
          </p:cNvCxnSpPr>
          <p:nvPr/>
        </p:nvCxnSpPr>
        <p:spPr>
          <a:xfrm rot="5400000">
            <a:off x="3898659" y="5702441"/>
            <a:ext cx="426109" cy="635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Rectangle 109"/>
          <p:cNvSpPr/>
          <p:nvPr/>
        </p:nvSpPr>
        <p:spPr bwMode="auto">
          <a:xfrm>
            <a:off x="1460234" y="6017294"/>
            <a:ext cx="343254" cy="307777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A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4674882" y="6049871"/>
            <a:ext cx="343254" cy="307777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Z</a:t>
            </a:r>
          </a:p>
        </p:txBody>
      </p:sp>
      <p:grpSp>
        <p:nvGrpSpPr>
          <p:cNvPr id="114" name="Group 113"/>
          <p:cNvGrpSpPr/>
          <p:nvPr/>
        </p:nvGrpSpPr>
        <p:grpSpPr>
          <a:xfrm rot="5400000">
            <a:off x="6407926" y="2570582"/>
            <a:ext cx="469488" cy="258767"/>
            <a:chOff x="6111611" y="3124742"/>
            <a:chExt cx="469488" cy="258767"/>
          </a:xfrm>
        </p:grpSpPr>
        <p:sp>
          <p:nvSpPr>
            <p:cNvPr id="112" name="Freeform 111"/>
            <p:cNvSpPr/>
            <p:nvPr/>
          </p:nvSpPr>
          <p:spPr>
            <a:xfrm rot="5400000" flipH="1" flipV="1">
              <a:off x="6313468" y="3115877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Freeform 112"/>
            <p:cNvSpPr/>
            <p:nvPr/>
          </p:nvSpPr>
          <p:spPr>
            <a:xfrm rot="5400000">
              <a:off x="6303981" y="2932372"/>
              <a:ext cx="75262" cy="460001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383071 w 433126"/>
                <a:gd name="connsiteY0" fmla="*/ 0 h 603827"/>
                <a:gd name="connsiteX1" fmla="*/ 2071 w 433126"/>
                <a:gd name="connsiteY1" fmla="*/ 279400 h 603827"/>
                <a:gd name="connsiteX2" fmla="*/ 370643 w 433126"/>
                <a:gd name="connsiteY2" fmla="*/ 603827 h 603827"/>
                <a:gd name="connsiteX0" fmla="*/ 156084 w 206139"/>
                <a:gd name="connsiteY0" fmla="*/ 0 h 603827"/>
                <a:gd name="connsiteX1" fmla="*/ 24547 w 206139"/>
                <a:gd name="connsiteY1" fmla="*/ 300731 h 603827"/>
                <a:gd name="connsiteX2" fmla="*/ 143656 w 206139"/>
                <a:gd name="connsiteY2" fmla="*/ 603827 h 603827"/>
                <a:gd name="connsiteX0" fmla="*/ 156084 w 156084"/>
                <a:gd name="connsiteY0" fmla="*/ 0 h 603827"/>
                <a:gd name="connsiteX1" fmla="*/ 24547 w 156084"/>
                <a:gd name="connsiteY1" fmla="*/ 300731 h 603827"/>
                <a:gd name="connsiteX2" fmla="*/ 143656 w 156084"/>
                <a:gd name="connsiteY2" fmla="*/ 603827 h 603827"/>
                <a:gd name="connsiteX0" fmla="*/ 135791 w 137066"/>
                <a:gd name="connsiteY0" fmla="*/ 53656 h 657483"/>
                <a:gd name="connsiteX1" fmla="*/ 97840 w 137066"/>
                <a:gd name="connsiteY1" fmla="*/ 50122 h 657483"/>
                <a:gd name="connsiteX2" fmla="*/ 4254 w 137066"/>
                <a:gd name="connsiteY2" fmla="*/ 354387 h 657483"/>
                <a:gd name="connsiteX3" fmla="*/ 123363 w 137066"/>
                <a:gd name="connsiteY3" fmla="*/ 657483 h 657483"/>
                <a:gd name="connsiteX0" fmla="*/ 148274 w 149549"/>
                <a:gd name="connsiteY0" fmla="*/ 53656 h 657483"/>
                <a:gd name="connsiteX1" fmla="*/ 110323 w 149549"/>
                <a:gd name="connsiteY1" fmla="*/ 50122 h 657483"/>
                <a:gd name="connsiteX2" fmla="*/ 16737 w 149549"/>
                <a:gd name="connsiteY2" fmla="*/ 354387 h 657483"/>
                <a:gd name="connsiteX3" fmla="*/ 19852 w 149549"/>
                <a:gd name="connsiteY3" fmla="*/ 350250 h 657483"/>
                <a:gd name="connsiteX4" fmla="*/ 135846 w 149549"/>
                <a:gd name="connsiteY4" fmla="*/ 657483 h 657483"/>
                <a:gd name="connsiteX0" fmla="*/ 152941 w 152941"/>
                <a:gd name="connsiteY0" fmla="*/ 0 h 603827"/>
                <a:gd name="connsiteX1" fmla="*/ 21404 w 152941"/>
                <a:gd name="connsiteY1" fmla="*/ 300731 h 603827"/>
                <a:gd name="connsiteX2" fmla="*/ 24519 w 152941"/>
                <a:gd name="connsiteY2" fmla="*/ 296594 h 603827"/>
                <a:gd name="connsiteX3" fmla="*/ 140513 w 152941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154493 w 186370"/>
                <a:gd name="connsiteY0" fmla="*/ 0 h 603827"/>
                <a:gd name="connsiteX1" fmla="*/ 22956 w 186370"/>
                <a:gd name="connsiteY1" fmla="*/ 300731 h 603827"/>
                <a:gd name="connsiteX2" fmla="*/ 166518 w 186370"/>
                <a:gd name="connsiteY2" fmla="*/ 280218 h 603827"/>
                <a:gd name="connsiteX3" fmla="*/ 142065 w 186370"/>
                <a:gd name="connsiteY3" fmla="*/ 603827 h 603827"/>
                <a:gd name="connsiteX0" fmla="*/ 133608 w 133608"/>
                <a:gd name="connsiteY0" fmla="*/ 0 h 603827"/>
                <a:gd name="connsiteX1" fmla="*/ 2071 w 133608"/>
                <a:gd name="connsiteY1" fmla="*/ 300731 h 603827"/>
                <a:gd name="connsiteX2" fmla="*/ 121180 w 133608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2715 w 52715"/>
                <a:gd name="connsiteY0" fmla="*/ 0 h 603827"/>
                <a:gd name="connsiteX1" fmla="*/ 2071 w 52715"/>
                <a:gd name="connsiteY1" fmla="*/ 277272 h 603827"/>
                <a:gd name="connsiteX2" fmla="*/ 40287 w 52715"/>
                <a:gd name="connsiteY2" fmla="*/ 603827 h 603827"/>
                <a:gd name="connsiteX0" fmla="*/ 57568 w 57568"/>
                <a:gd name="connsiteY0" fmla="*/ 0 h 603827"/>
                <a:gd name="connsiteX1" fmla="*/ 6924 w 57568"/>
                <a:gd name="connsiteY1" fmla="*/ 277272 h 603827"/>
                <a:gd name="connsiteX2" fmla="*/ 45140 w 57568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61215 w 61215"/>
                <a:gd name="connsiteY0" fmla="*/ 0 h 603827"/>
                <a:gd name="connsiteX1" fmla="*/ 10571 w 61215"/>
                <a:gd name="connsiteY1" fmla="*/ 277272 h 603827"/>
                <a:gd name="connsiteX2" fmla="*/ 48787 w 61215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50644 w 50644"/>
                <a:gd name="connsiteY0" fmla="*/ 0 h 603827"/>
                <a:gd name="connsiteX1" fmla="*/ 0 w 50644"/>
                <a:gd name="connsiteY1" fmla="*/ 277272 h 603827"/>
                <a:gd name="connsiteX2" fmla="*/ 38216 w 50644"/>
                <a:gd name="connsiteY2" fmla="*/ 603827 h 603827"/>
                <a:gd name="connsiteX0" fmla="*/ 68019 w 68019"/>
                <a:gd name="connsiteY0" fmla="*/ 0 h 603827"/>
                <a:gd name="connsiteX1" fmla="*/ 17375 w 68019"/>
                <a:gd name="connsiteY1" fmla="*/ 277272 h 603827"/>
                <a:gd name="connsiteX2" fmla="*/ 55591 w 68019"/>
                <a:gd name="connsiteY2" fmla="*/ 603827 h 60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8019" h="603827">
                  <a:moveTo>
                    <a:pt x="68019" y="0"/>
                  </a:moveTo>
                  <a:cubicBezTo>
                    <a:pt x="51138" y="92424"/>
                    <a:pt x="26840" y="149998"/>
                    <a:pt x="17375" y="277272"/>
                  </a:cubicBezTo>
                  <a:cubicBezTo>
                    <a:pt x="0" y="433481"/>
                    <a:pt x="30777" y="540682"/>
                    <a:pt x="55591" y="603827"/>
                  </a:cubicBezTo>
                </a:path>
              </a:pathLst>
            </a:custGeom>
            <a:noFill/>
            <a:ln w="38100" cap="flat" cmpd="sng" algn="ctr">
              <a:solidFill>
                <a:srgbClr val="FF6600"/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6290869" y="2510819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1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6015208" y="2702195"/>
            <a:ext cx="2756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2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6872573" y="2713484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3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6872573" y="3231108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4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5980484" y="3245779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5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6734742" y="2548306"/>
            <a:ext cx="275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6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7148234" y="2141487"/>
            <a:ext cx="1861244" cy="369332"/>
          </a:xfrm>
          <a:prstGeom prst="rect">
            <a:avLst/>
          </a:prstGeom>
          <a:solidFill>
            <a:srgbClr val="CCFFCC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FF"/>
                </a:solidFill>
              </a:rPr>
              <a:t>3</a:t>
            </a:r>
            <a:r>
              <a:rPr lang="en-US" baseline="30000">
                <a:solidFill>
                  <a:srgbClr val="0000FF"/>
                </a:solidFill>
              </a:rPr>
              <a:t>rd</a:t>
            </a:r>
            <a:r>
              <a:rPr lang="en-US">
                <a:solidFill>
                  <a:srgbClr val="0000FF"/>
                </a:solidFill>
              </a:rPr>
              <a:t> party request</a:t>
            </a:r>
          </a:p>
        </p:txBody>
      </p:sp>
    </p:spTree>
    <p:extLst>
      <p:ext uri="{BB962C8B-B14F-4D97-AF65-F5344CB8AC3E}">
        <p14:creationId xmlns:p14="http://schemas.microsoft.com/office/powerpoint/2010/main" val="2230644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379" y="0"/>
            <a:ext cx="7051421" cy="1143000"/>
          </a:xfrm>
        </p:spPr>
        <p:txBody>
          <a:bodyPr>
            <a:normAutofit/>
          </a:bodyPr>
          <a:lstStyle/>
          <a:p>
            <a:r>
              <a:rPr lang="en-US"/>
              <a:t>Mixed model request handling</a:t>
            </a:r>
            <a:br>
              <a:rPr lang="en-US"/>
            </a:br>
            <a:r>
              <a:rPr lang="en-US" sz="2400"/>
              <a:t>Request processing path</a:t>
            </a:r>
            <a:r>
              <a:rPr sz="2400"/>
              <a:t> using mixed model</a:t>
            </a:r>
            <a:r>
              <a:rPr lang="en-US" sz="2400"/>
              <a:t>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5418" y="5961026"/>
            <a:ext cx="443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RA</a:t>
            </a:r>
          </a:p>
        </p:txBody>
      </p:sp>
      <p:sp>
        <p:nvSpPr>
          <p:cNvPr id="73" name="Oval 72"/>
          <p:cNvSpPr/>
          <p:nvPr/>
        </p:nvSpPr>
        <p:spPr>
          <a:xfrm>
            <a:off x="3115800" y="3969220"/>
            <a:ext cx="406400" cy="393700"/>
          </a:xfrm>
          <a:prstGeom prst="ellipse">
            <a:avLst/>
          </a:prstGeom>
          <a:solidFill>
            <a:srgbClr val="3366FF"/>
          </a:solidFill>
          <a:ln w="38100" cap="flat" cmpd="sng" algn="ctr">
            <a:noFill/>
            <a:prstDash val="solid"/>
            <a:round/>
            <a:head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2286565" y="3969220"/>
            <a:ext cx="406400" cy="393700"/>
          </a:xfrm>
          <a:prstGeom prst="ellipse">
            <a:avLst/>
          </a:prstGeom>
          <a:solidFill>
            <a:srgbClr val="3366FF"/>
          </a:solidFill>
          <a:ln w="38100" cap="flat" cmpd="sng" algn="ctr">
            <a:noFill/>
            <a:prstDash val="solid"/>
            <a:round/>
            <a:head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1454165" y="3969220"/>
            <a:ext cx="406400" cy="393700"/>
          </a:xfrm>
          <a:prstGeom prst="ellipse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 75"/>
          <p:cNvSpPr/>
          <p:nvPr/>
        </p:nvSpPr>
        <p:spPr>
          <a:xfrm>
            <a:off x="1685722" y="3297567"/>
            <a:ext cx="613572" cy="688022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/>
          <p:cNvSpPr/>
          <p:nvPr/>
        </p:nvSpPr>
        <p:spPr>
          <a:xfrm flipH="1" flipV="1">
            <a:off x="1787031" y="3325752"/>
            <a:ext cx="584197" cy="694268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 77"/>
          <p:cNvSpPr/>
          <p:nvPr/>
        </p:nvSpPr>
        <p:spPr>
          <a:xfrm rot="5400000" flipH="1" flipV="1">
            <a:off x="2041149" y="4065324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/>
          <p:cNvSpPr txBox="1"/>
          <p:nvPr/>
        </p:nvSpPr>
        <p:spPr>
          <a:xfrm>
            <a:off x="1922714" y="4281165"/>
            <a:ext cx="275661" cy="307777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 sz="1400"/>
              <a:t>3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2735751" y="4281165"/>
            <a:ext cx="275661" cy="307777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 sz="1400"/>
              <a:t>4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2840140" y="3774822"/>
            <a:ext cx="275661" cy="307777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 sz="1400"/>
              <a:t>5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2060544" y="3815331"/>
            <a:ext cx="275661" cy="307777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 sz="1400"/>
              <a:t>6</a:t>
            </a:r>
          </a:p>
        </p:txBody>
      </p:sp>
      <p:sp>
        <p:nvSpPr>
          <p:cNvPr id="85" name="Freeform 84"/>
          <p:cNvSpPr/>
          <p:nvPr/>
        </p:nvSpPr>
        <p:spPr>
          <a:xfrm rot="5400000" flipH="1" flipV="1">
            <a:off x="2885334" y="4065323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 85"/>
          <p:cNvSpPr/>
          <p:nvPr/>
        </p:nvSpPr>
        <p:spPr>
          <a:xfrm rot="5400000">
            <a:off x="2848168" y="3844187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86"/>
          <p:cNvSpPr/>
          <p:nvPr/>
        </p:nvSpPr>
        <p:spPr>
          <a:xfrm rot="5400000">
            <a:off x="2031662" y="3881819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3945036" y="2997598"/>
            <a:ext cx="406400" cy="393700"/>
          </a:xfrm>
          <a:prstGeom prst="ellipse">
            <a:avLst/>
          </a:prstGeom>
          <a:solidFill>
            <a:srgbClr val="3366FF"/>
          </a:solidFill>
          <a:ln w="38100" cap="flat" cmpd="sng" algn="ctr">
            <a:noFill/>
            <a:prstDash val="solid"/>
            <a:round/>
            <a:head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3115801" y="2997598"/>
            <a:ext cx="406400" cy="393700"/>
          </a:xfrm>
          <a:prstGeom prst="ellipse">
            <a:avLst/>
          </a:prstGeom>
          <a:solidFill>
            <a:srgbClr val="3366FF"/>
          </a:solidFill>
          <a:ln w="38100" cap="flat" cmpd="sng" algn="ctr">
            <a:noFill/>
            <a:prstDash val="solid"/>
            <a:round/>
            <a:head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 rot="10800000">
            <a:off x="2283401" y="2997598"/>
            <a:ext cx="406400" cy="393700"/>
          </a:xfrm>
          <a:prstGeom prst="ellipse">
            <a:avLst/>
          </a:prstGeom>
          <a:solidFill>
            <a:srgbClr val="3366FF"/>
          </a:solidFill>
          <a:ln w="38100" cap="flat" cmpd="sng" algn="ctr">
            <a:noFill/>
            <a:prstDash val="solid"/>
            <a:round/>
            <a:head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3115801" y="2006998"/>
            <a:ext cx="406400" cy="393700"/>
          </a:xfrm>
          <a:prstGeom prst="ellipse">
            <a:avLst/>
          </a:prstGeom>
          <a:solidFill>
            <a:srgbClr val="FF0000"/>
          </a:solidFill>
          <a:ln w="38100" cap="flat" cmpd="sng" algn="ctr">
            <a:noFill/>
            <a:prstDash val="solid"/>
            <a:round/>
            <a:head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Freeform 103"/>
          <p:cNvSpPr/>
          <p:nvPr/>
        </p:nvSpPr>
        <p:spPr>
          <a:xfrm>
            <a:off x="2514958" y="2325945"/>
            <a:ext cx="613572" cy="688022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Freeform 104"/>
          <p:cNvSpPr/>
          <p:nvPr/>
        </p:nvSpPr>
        <p:spPr>
          <a:xfrm flipH="1" flipV="1">
            <a:off x="2616267" y="2354130"/>
            <a:ext cx="584197" cy="694268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reeform 105"/>
          <p:cNvSpPr/>
          <p:nvPr/>
        </p:nvSpPr>
        <p:spPr>
          <a:xfrm rot="5400000" flipH="1" flipV="1">
            <a:off x="3380836" y="2450940"/>
            <a:ext cx="730729" cy="522449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Freeform 106"/>
          <p:cNvSpPr/>
          <p:nvPr/>
        </p:nvSpPr>
        <p:spPr>
          <a:xfrm rot="5400000">
            <a:off x="3398041" y="2356971"/>
            <a:ext cx="790186" cy="541868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Freeform 107"/>
          <p:cNvSpPr/>
          <p:nvPr/>
        </p:nvSpPr>
        <p:spPr>
          <a:xfrm flipV="1">
            <a:off x="3352572" y="2384329"/>
            <a:ext cx="103163" cy="613269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5 w 660400"/>
              <a:gd name="connsiteY1" fmla="*/ 203133 h 685800"/>
              <a:gd name="connsiteX2" fmla="*/ 0 w 660400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0165" h="685800">
                <a:moveTo>
                  <a:pt x="660400" y="0"/>
                </a:moveTo>
                <a:cubicBezTo>
                  <a:pt x="1486987" y="160525"/>
                  <a:pt x="1490163" y="255155"/>
                  <a:pt x="1380096" y="369455"/>
                </a:cubicBezTo>
                <a:cubicBezTo>
                  <a:pt x="1270029" y="483755"/>
                  <a:pt x="800558" y="580854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/>
          <p:cNvSpPr/>
          <p:nvPr/>
        </p:nvSpPr>
        <p:spPr>
          <a:xfrm flipH="1">
            <a:off x="3200464" y="2400698"/>
            <a:ext cx="103163" cy="613269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5 w 660400"/>
              <a:gd name="connsiteY1" fmla="*/ 203133 h 685800"/>
              <a:gd name="connsiteX2" fmla="*/ 0 w 660400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0165" h="685800">
                <a:moveTo>
                  <a:pt x="660400" y="0"/>
                </a:moveTo>
                <a:cubicBezTo>
                  <a:pt x="1486987" y="160525"/>
                  <a:pt x="1490163" y="255155"/>
                  <a:pt x="1380096" y="369455"/>
                </a:cubicBezTo>
                <a:cubicBezTo>
                  <a:pt x="1270029" y="483755"/>
                  <a:pt x="800558" y="580854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2555133" y="2325944"/>
            <a:ext cx="275661" cy="307777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 sz="1400"/>
              <a:t>1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1731518" y="3237409"/>
            <a:ext cx="275661" cy="307777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square" rtlCol="0">
            <a:spAutoFit/>
          </a:bodyPr>
          <a:lstStyle/>
          <a:p>
            <a:r>
              <a:rPr lang="en-US" sz="1400"/>
              <a:t>2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3141112" y="2006998"/>
            <a:ext cx="354860" cy="369332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A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2349870" y="3005758"/>
            <a:ext cx="330176" cy="369332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squar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B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3165796" y="2997598"/>
            <a:ext cx="330176" cy="369332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C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3998383" y="3013967"/>
            <a:ext cx="351253" cy="369332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square" rtlCol="0">
            <a:spAutoFit/>
          </a:bodyPr>
          <a:lstStyle/>
          <a:p>
            <a:r>
              <a:rPr lang="en-US">
                <a:latin typeface="Comic Sans MS"/>
                <a:cs typeface="Comic Sans MS"/>
              </a:rPr>
              <a:t>D</a:t>
            </a:r>
          </a:p>
        </p:txBody>
      </p:sp>
      <p:sp>
        <p:nvSpPr>
          <p:cNvPr id="120" name="Oval 119"/>
          <p:cNvSpPr/>
          <p:nvPr/>
        </p:nvSpPr>
        <p:spPr>
          <a:xfrm>
            <a:off x="5626144" y="3969220"/>
            <a:ext cx="406400" cy="393700"/>
          </a:xfrm>
          <a:prstGeom prst="ellipse">
            <a:avLst/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4796909" y="3969220"/>
            <a:ext cx="406400" cy="393700"/>
          </a:xfrm>
          <a:prstGeom prst="ellipse">
            <a:avLst/>
          </a:prstGeom>
          <a:solidFill>
            <a:srgbClr val="3366FF"/>
          </a:solidFill>
          <a:ln w="38100" cap="flat" cmpd="sng" algn="ctr">
            <a:noFill/>
            <a:prstDash val="solid"/>
            <a:round/>
            <a:head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3964509" y="3969220"/>
            <a:ext cx="406400" cy="393700"/>
          </a:xfrm>
          <a:prstGeom prst="ellipse">
            <a:avLst/>
          </a:prstGeom>
          <a:solidFill>
            <a:srgbClr val="3366FF"/>
          </a:solidFill>
          <a:ln w="38100" cap="flat" cmpd="sng" algn="ctr">
            <a:noFill/>
            <a:prstDash val="solid"/>
            <a:round/>
            <a:head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 124"/>
          <p:cNvSpPr/>
          <p:nvPr/>
        </p:nvSpPr>
        <p:spPr>
          <a:xfrm rot="5400000" flipH="1" flipV="1">
            <a:off x="4551493" y="4065324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Freeform 131"/>
          <p:cNvSpPr/>
          <p:nvPr/>
        </p:nvSpPr>
        <p:spPr>
          <a:xfrm rot="5400000" flipH="1" flipV="1">
            <a:off x="5395678" y="4065323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Freeform 132"/>
          <p:cNvSpPr/>
          <p:nvPr/>
        </p:nvSpPr>
        <p:spPr>
          <a:xfrm rot="5400000">
            <a:off x="5358512" y="3844187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Freeform 133"/>
          <p:cNvSpPr/>
          <p:nvPr/>
        </p:nvSpPr>
        <p:spPr>
          <a:xfrm rot="5400000">
            <a:off x="4542006" y="3881819"/>
            <a:ext cx="75262" cy="460001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383071 w 433126"/>
              <a:gd name="connsiteY0" fmla="*/ 0 h 603827"/>
              <a:gd name="connsiteX1" fmla="*/ 2071 w 433126"/>
              <a:gd name="connsiteY1" fmla="*/ 279400 h 603827"/>
              <a:gd name="connsiteX2" fmla="*/ 370643 w 433126"/>
              <a:gd name="connsiteY2" fmla="*/ 603827 h 603827"/>
              <a:gd name="connsiteX0" fmla="*/ 156084 w 206139"/>
              <a:gd name="connsiteY0" fmla="*/ 0 h 603827"/>
              <a:gd name="connsiteX1" fmla="*/ 24547 w 206139"/>
              <a:gd name="connsiteY1" fmla="*/ 300731 h 603827"/>
              <a:gd name="connsiteX2" fmla="*/ 143656 w 206139"/>
              <a:gd name="connsiteY2" fmla="*/ 603827 h 603827"/>
              <a:gd name="connsiteX0" fmla="*/ 156084 w 156084"/>
              <a:gd name="connsiteY0" fmla="*/ 0 h 603827"/>
              <a:gd name="connsiteX1" fmla="*/ 24547 w 156084"/>
              <a:gd name="connsiteY1" fmla="*/ 300731 h 603827"/>
              <a:gd name="connsiteX2" fmla="*/ 143656 w 156084"/>
              <a:gd name="connsiteY2" fmla="*/ 603827 h 603827"/>
              <a:gd name="connsiteX0" fmla="*/ 135791 w 137066"/>
              <a:gd name="connsiteY0" fmla="*/ 53656 h 657483"/>
              <a:gd name="connsiteX1" fmla="*/ 97840 w 137066"/>
              <a:gd name="connsiteY1" fmla="*/ 50122 h 657483"/>
              <a:gd name="connsiteX2" fmla="*/ 4254 w 137066"/>
              <a:gd name="connsiteY2" fmla="*/ 354387 h 657483"/>
              <a:gd name="connsiteX3" fmla="*/ 123363 w 137066"/>
              <a:gd name="connsiteY3" fmla="*/ 657483 h 657483"/>
              <a:gd name="connsiteX0" fmla="*/ 148274 w 149549"/>
              <a:gd name="connsiteY0" fmla="*/ 53656 h 657483"/>
              <a:gd name="connsiteX1" fmla="*/ 110323 w 149549"/>
              <a:gd name="connsiteY1" fmla="*/ 50122 h 657483"/>
              <a:gd name="connsiteX2" fmla="*/ 16737 w 149549"/>
              <a:gd name="connsiteY2" fmla="*/ 354387 h 657483"/>
              <a:gd name="connsiteX3" fmla="*/ 19852 w 149549"/>
              <a:gd name="connsiteY3" fmla="*/ 350250 h 657483"/>
              <a:gd name="connsiteX4" fmla="*/ 135846 w 149549"/>
              <a:gd name="connsiteY4" fmla="*/ 657483 h 657483"/>
              <a:gd name="connsiteX0" fmla="*/ 152941 w 152941"/>
              <a:gd name="connsiteY0" fmla="*/ 0 h 603827"/>
              <a:gd name="connsiteX1" fmla="*/ 21404 w 152941"/>
              <a:gd name="connsiteY1" fmla="*/ 300731 h 603827"/>
              <a:gd name="connsiteX2" fmla="*/ 24519 w 152941"/>
              <a:gd name="connsiteY2" fmla="*/ 296594 h 603827"/>
              <a:gd name="connsiteX3" fmla="*/ 140513 w 152941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154493 w 186370"/>
              <a:gd name="connsiteY0" fmla="*/ 0 h 603827"/>
              <a:gd name="connsiteX1" fmla="*/ 22956 w 186370"/>
              <a:gd name="connsiteY1" fmla="*/ 300731 h 603827"/>
              <a:gd name="connsiteX2" fmla="*/ 166518 w 186370"/>
              <a:gd name="connsiteY2" fmla="*/ 280218 h 603827"/>
              <a:gd name="connsiteX3" fmla="*/ 142065 w 186370"/>
              <a:gd name="connsiteY3" fmla="*/ 603827 h 603827"/>
              <a:gd name="connsiteX0" fmla="*/ 133608 w 133608"/>
              <a:gd name="connsiteY0" fmla="*/ 0 h 603827"/>
              <a:gd name="connsiteX1" fmla="*/ 2071 w 133608"/>
              <a:gd name="connsiteY1" fmla="*/ 300731 h 603827"/>
              <a:gd name="connsiteX2" fmla="*/ 121180 w 133608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2715 w 52715"/>
              <a:gd name="connsiteY0" fmla="*/ 0 h 603827"/>
              <a:gd name="connsiteX1" fmla="*/ 2071 w 52715"/>
              <a:gd name="connsiteY1" fmla="*/ 277272 h 603827"/>
              <a:gd name="connsiteX2" fmla="*/ 40287 w 52715"/>
              <a:gd name="connsiteY2" fmla="*/ 603827 h 603827"/>
              <a:gd name="connsiteX0" fmla="*/ 57568 w 57568"/>
              <a:gd name="connsiteY0" fmla="*/ 0 h 603827"/>
              <a:gd name="connsiteX1" fmla="*/ 6924 w 57568"/>
              <a:gd name="connsiteY1" fmla="*/ 277272 h 603827"/>
              <a:gd name="connsiteX2" fmla="*/ 45140 w 57568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61215 w 61215"/>
              <a:gd name="connsiteY0" fmla="*/ 0 h 603827"/>
              <a:gd name="connsiteX1" fmla="*/ 10571 w 61215"/>
              <a:gd name="connsiteY1" fmla="*/ 277272 h 603827"/>
              <a:gd name="connsiteX2" fmla="*/ 48787 w 61215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50644 w 50644"/>
              <a:gd name="connsiteY0" fmla="*/ 0 h 603827"/>
              <a:gd name="connsiteX1" fmla="*/ 0 w 50644"/>
              <a:gd name="connsiteY1" fmla="*/ 277272 h 603827"/>
              <a:gd name="connsiteX2" fmla="*/ 38216 w 50644"/>
              <a:gd name="connsiteY2" fmla="*/ 603827 h 603827"/>
              <a:gd name="connsiteX0" fmla="*/ 68019 w 68019"/>
              <a:gd name="connsiteY0" fmla="*/ 0 h 603827"/>
              <a:gd name="connsiteX1" fmla="*/ 17375 w 68019"/>
              <a:gd name="connsiteY1" fmla="*/ 277272 h 603827"/>
              <a:gd name="connsiteX2" fmla="*/ 55591 w 68019"/>
              <a:gd name="connsiteY2" fmla="*/ 603827 h 60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019" h="603827">
                <a:moveTo>
                  <a:pt x="68019" y="0"/>
                </a:moveTo>
                <a:cubicBezTo>
                  <a:pt x="51138" y="92424"/>
                  <a:pt x="26840" y="149998"/>
                  <a:pt x="17375" y="277272"/>
                </a:cubicBezTo>
                <a:cubicBezTo>
                  <a:pt x="0" y="433481"/>
                  <a:pt x="30777" y="540682"/>
                  <a:pt x="55591" y="603827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9" name="Group 138"/>
          <p:cNvGrpSpPr/>
          <p:nvPr/>
        </p:nvGrpSpPr>
        <p:grpSpPr>
          <a:xfrm rot="16200000">
            <a:off x="3382928" y="3356098"/>
            <a:ext cx="739674" cy="622612"/>
            <a:chOff x="7241361" y="4251996"/>
            <a:chExt cx="685506" cy="722453"/>
          </a:xfrm>
        </p:grpSpPr>
        <p:sp>
          <p:nvSpPr>
            <p:cNvPr id="135" name="Freeform 134"/>
            <p:cNvSpPr/>
            <p:nvPr/>
          </p:nvSpPr>
          <p:spPr>
            <a:xfrm>
              <a:off x="7241361" y="4251996"/>
              <a:ext cx="613572" cy="688022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0400" h="685800">
                  <a:moveTo>
                    <a:pt x="660400" y="0"/>
                  </a:moveTo>
                  <a:cubicBezTo>
                    <a:pt x="504316" y="103717"/>
                    <a:pt x="389467" y="165100"/>
                    <a:pt x="279400" y="279400"/>
                  </a:cubicBezTo>
                  <a:cubicBezTo>
                    <a:pt x="169333" y="393700"/>
                    <a:pt x="62483" y="552450"/>
                    <a:pt x="0" y="685800"/>
                  </a:cubicBezTo>
                </a:path>
              </a:pathLst>
            </a:custGeom>
            <a:noFill/>
            <a:ln w="38100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Freeform 135"/>
            <p:cNvSpPr/>
            <p:nvPr/>
          </p:nvSpPr>
          <p:spPr>
            <a:xfrm flipH="1" flipV="1">
              <a:off x="7342670" y="4280181"/>
              <a:ext cx="584197" cy="694268"/>
            </a:xfrm>
            <a:custGeom>
              <a:avLst/>
              <a:gdLst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15900 w 660400"/>
                <a:gd name="connsiteY1" fmla="*/ 2032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  <a:gd name="connsiteX0" fmla="*/ 660400 w 660400"/>
                <a:gd name="connsiteY0" fmla="*/ 0 h 685800"/>
                <a:gd name="connsiteX1" fmla="*/ 279400 w 660400"/>
                <a:gd name="connsiteY1" fmla="*/ 279400 h 685800"/>
                <a:gd name="connsiteX2" fmla="*/ 0 w 660400"/>
                <a:gd name="connsiteY2" fmla="*/ 68580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0400" h="685800">
                  <a:moveTo>
                    <a:pt x="660400" y="0"/>
                  </a:moveTo>
                  <a:cubicBezTo>
                    <a:pt x="504316" y="103717"/>
                    <a:pt x="389467" y="165100"/>
                    <a:pt x="279400" y="279400"/>
                  </a:cubicBezTo>
                  <a:cubicBezTo>
                    <a:pt x="169333" y="393700"/>
                    <a:pt x="62483" y="552450"/>
                    <a:pt x="0" y="685800"/>
                  </a:cubicBezTo>
                </a:path>
              </a:pathLst>
            </a:custGeom>
            <a:noFill/>
            <a:ln w="38100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8" name="TextBox 137"/>
          <p:cNvSpPr txBox="1"/>
          <p:nvPr/>
        </p:nvSpPr>
        <p:spPr>
          <a:xfrm>
            <a:off x="2145570" y="3558354"/>
            <a:ext cx="275661" cy="307777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 sz="1400"/>
              <a:t>7</a:t>
            </a:r>
          </a:p>
        </p:txBody>
      </p:sp>
      <p:sp>
        <p:nvSpPr>
          <p:cNvPr id="140" name="TextBox 139"/>
          <p:cNvSpPr txBox="1"/>
          <p:nvPr/>
        </p:nvSpPr>
        <p:spPr>
          <a:xfrm>
            <a:off x="2751950" y="2843709"/>
            <a:ext cx="275661" cy="307777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 sz="1400"/>
              <a:t>8</a:t>
            </a:r>
          </a:p>
        </p:txBody>
      </p:sp>
      <p:sp>
        <p:nvSpPr>
          <p:cNvPr id="141" name="Oval 140"/>
          <p:cNvSpPr/>
          <p:nvPr/>
        </p:nvSpPr>
        <p:spPr>
          <a:xfrm>
            <a:off x="5606671" y="4981289"/>
            <a:ext cx="406400" cy="393700"/>
          </a:xfrm>
          <a:prstGeom prst="ellipse">
            <a:avLst/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4777436" y="4981289"/>
            <a:ext cx="406400" cy="393700"/>
          </a:xfrm>
          <a:prstGeom prst="ellipse">
            <a:avLst/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3945036" y="4981289"/>
            <a:ext cx="406400" cy="393700"/>
          </a:xfrm>
          <a:prstGeom prst="ellipse">
            <a:avLst/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Freeform 143"/>
          <p:cNvSpPr/>
          <p:nvPr/>
        </p:nvSpPr>
        <p:spPr>
          <a:xfrm>
            <a:off x="4176593" y="4309636"/>
            <a:ext cx="613572" cy="688022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Freeform 144"/>
          <p:cNvSpPr/>
          <p:nvPr/>
        </p:nvSpPr>
        <p:spPr>
          <a:xfrm flipH="1" flipV="1">
            <a:off x="4277902" y="4337821"/>
            <a:ext cx="584197" cy="694268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Freeform 145"/>
          <p:cNvSpPr/>
          <p:nvPr/>
        </p:nvSpPr>
        <p:spPr>
          <a:xfrm rot="5400000" flipH="1" flipV="1">
            <a:off x="5042471" y="4434631"/>
            <a:ext cx="730729" cy="522449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685800">
                <a:moveTo>
                  <a:pt x="660400" y="0"/>
                </a:moveTo>
                <a:cubicBezTo>
                  <a:pt x="504316" y="103717"/>
                  <a:pt x="389467" y="165100"/>
                  <a:pt x="279400" y="279400"/>
                </a:cubicBezTo>
                <a:cubicBezTo>
                  <a:pt x="169333" y="393700"/>
                  <a:pt x="62483" y="552450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Freeform 147"/>
          <p:cNvSpPr/>
          <p:nvPr/>
        </p:nvSpPr>
        <p:spPr>
          <a:xfrm flipV="1">
            <a:off x="5014207" y="4368020"/>
            <a:ext cx="103163" cy="613269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5 w 660400"/>
              <a:gd name="connsiteY1" fmla="*/ 203133 h 685800"/>
              <a:gd name="connsiteX2" fmla="*/ 0 w 660400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0165" h="685800">
                <a:moveTo>
                  <a:pt x="660400" y="0"/>
                </a:moveTo>
                <a:cubicBezTo>
                  <a:pt x="1486987" y="160525"/>
                  <a:pt x="1490163" y="255155"/>
                  <a:pt x="1380096" y="369455"/>
                </a:cubicBezTo>
                <a:cubicBezTo>
                  <a:pt x="1270029" y="483755"/>
                  <a:pt x="800558" y="580854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Freeform 148"/>
          <p:cNvSpPr/>
          <p:nvPr/>
        </p:nvSpPr>
        <p:spPr>
          <a:xfrm flipH="1">
            <a:off x="4862099" y="4384389"/>
            <a:ext cx="103163" cy="613269"/>
          </a:xfrm>
          <a:custGeom>
            <a:avLst/>
            <a:gdLst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15900 w 660400"/>
              <a:gd name="connsiteY1" fmla="*/ 2032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0 w 660400"/>
              <a:gd name="connsiteY1" fmla="*/ 279400 h 685800"/>
              <a:gd name="connsiteX2" fmla="*/ 0 w 660400"/>
              <a:gd name="connsiteY2" fmla="*/ 685800 h 685800"/>
              <a:gd name="connsiteX0" fmla="*/ 660400 w 660400"/>
              <a:gd name="connsiteY0" fmla="*/ 0 h 685800"/>
              <a:gd name="connsiteX1" fmla="*/ 279405 w 660400"/>
              <a:gd name="connsiteY1" fmla="*/ 203133 h 685800"/>
              <a:gd name="connsiteX2" fmla="*/ 0 w 660400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  <a:gd name="connsiteX0" fmla="*/ 660400 w 1490165"/>
              <a:gd name="connsiteY0" fmla="*/ 0 h 685800"/>
              <a:gd name="connsiteX1" fmla="*/ 1380096 w 1490165"/>
              <a:gd name="connsiteY1" fmla="*/ 369455 h 685800"/>
              <a:gd name="connsiteX2" fmla="*/ 0 w 1490165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0165" h="685800">
                <a:moveTo>
                  <a:pt x="660400" y="0"/>
                </a:moveTo>
                <a:cubicBezTo>
                  <a:pt x="1486987" y="160525"/>
                  <a:pt x="1490163" y="255155"/>
                  <a:pt x="1380096" y="369455"/>
                </a:cubicBezTo>
                <a:cubicBezTo>
                  <a:pt x="1270029" y="483755"/>
                  <a:pt x="800558" y="580854"/>
                  <a:pt x="0" y="685800"/>
                </a:cubicBezTo>
              </a:path>
            </a:pathLst>
          </a:cu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TextBox 178"/>
          <p:cNvSpPr txBox="1"/>
          <p:nvPr/>
        </p:nvSpPr>
        <p:spPr>
          <a:xfrm>
            <a:off x="1731518" y="4588942"/>
            <a:ext cx="1479892" cy="369332"/>
          </a:xfrm>
          <a:prstGeom prst="rect">
            <a:avLst/>
          </a:prstGeom>
          <a:solidFill>
            <a:srgbClr val="CCFFCC"/>
          </a:solidFill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FF"/>
                </a:solidFill>
              </a:rPr>
              <a:t>Chain model</a:t>
            </a:r>
          </a:p>
        </p:txBody>
      </p:sp>
      <p:sp>
        <p:nvSpPr>
          <p:cNvPr id="180" name="TextBox 179"/>
          <p:cNvSpPr txBox="1"/>
          <p:nvPr/>
        </p:nvSpPr>
        <p:spPr>
          <a:xfrm>
            <a:off x="4158742" y="2663870"/>
            <a:ext cx="1338828" cy="369332"/>
          </a:xfrm>
          <a:prstGeom prst="rect">
            <a:avLst/>
          </a:prstGeom>
          <a:solidFill>
            <a:srgbClr val="CCFFCC"/>
          </a:solidFill>
          <a:ln w="38100" cap="flat" cmpd="sng" algn="ctr">
            <a:noFill/>
            <a:prstDash val="solid"/>
            <a:round/>
            <a:headEnd type="none" w="med" len="med"/>
          </a:ln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FF"/>
                </a:solidFill>
              </a:rPr>
              <a:t>Tree model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4651813" y="3590156"/>
            <a:ext cx="1479892" cy="369332"/>
          </a:xfrm>
          <a:prstGeom prst="rect">
            <a:avLst/>
          </a:prstGeom>
          <a:solidFill>
            <a:srgbClr val="CCFFCC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FF"/>
                </a:solidFill>
              </a:rPr>
              <a:t>Chain model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5920155" y="4662757"/>
            <a:ext cx="1338828" cy="369332"/>
          </a:xfrm>
          <a:prstGeom prst="rect">
            <a:avLst/>
          </a:prstGeom>
          <a:solidFill>
            <a:srgbClr val="CCFFCC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FF"/>
                </a:solidFill>
              </a:rPr>
              <a:t>Tree model</a:t>
            </a:r>
          </a:p>
        </p:txBody>
      </p:sp>
    </p:spTree>
    <p:extLst>
      <p:ext uri="{BB962C8B-B14F-4D97-AF65-F5344CB8AC3E}">
        <p14:creationId xmlns:p14="http://schemas.microsoft.com/office/powerpoint/2010/main" val="2169678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NSI Connection Service </a:t>
            </a:r>
            <a:br>
              <a:rPr kumimoji="1" lang="en-US" altLang="ja-JP"/>
            </a:br>
            <a:r>
              <a:rPr kumimoji="1" lang="en-US" altLang="ja-JP" sz="2400"/>
              <a:t>Protocol Exchange</a:t>
            </a:r>
            <a:endParaRPr kumimoji="1" lang="ja-JP" altLang="en-US" sz="2400"/>
          </a:p>
        </p:txBody>
      </p:sp>
      <p:sp>
        <p:nvSpPr>
          <p:cNvPr id="20483" name="フッター プレースホルダ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0A28D273-5C04-C74B-9E4E-F9AF0D10B4C5}" type="slidenum">
              <a:rPr lang="ja-JP" altLang="en-US"/>
              <a:pPr/>
              <a:t>12</a:t>
            </a:fld>
            <a:endParaRPr lang="en-US" altLang="ja-JP"/>
          </a:p>
        </p:txBody>
      </p:sp>
      <p:sp>
        <p:nvSpPr>
          <p:cNvPr id="20484" name="コンテンツ プレースホルダ 118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928688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kumimoji="1" lang="en-US" altLang="ja-JP" sz="2200"/>
              <a:t>This is the life cycle msg sequence between the NSI  Connection Service (PA) and the requester (RA) for a normal successful connection request.</a:t>
            </a:r>
            <a:endParaRPr kumimoji="1" lang="ja-JP" altLang="en-US" sz="2200"/>
          </a:p>
        </p:txBody>
      </p:sp>
      <p:sp>
        <p:nvSpPr>
          <p:cNvPr id="20485" name="テキスト ボックス 4"/>
          <p:cNvSpPr txBox="1">
            <a:spLocks noChangeArrowheads="1"/>
          </p:cNvSpPr>
          <p:nvPr/>
        </p:nvSpPr>
        <p:spPr bwMode="auto">
          <a:xfrm>
            <a:off x="4267200" y="2057400"/>
            <a:ext cx="411163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kumimoji="1" lang="en-US" altLang="ja-JP" sz="1400"/>
              <a:t>PA</a:t>
            </a:r>
            <a:endParaRPr kumimoji="1" lang="ja-JP" altLang="en-US" sz="1400"/>
          </a:p>
        </p:txBody>
      </p:sp>
      <p:sp>
        <p:nvSpPr>
          <p:cNvPr id="20486" name="テキスト ボックス 5"/>
          <p:cNvSpPr txBox="1">
            <a:spLocks noChangeArrowheads="1"/>
          </p:cNvSpPr>
          <p:nvPr/>
        </p:nvSpPr>
        <p:spPr bwMode="auto">
          <a:xfrm>
            <a:off x="3397250" y="2062163"/>
            <a:ext cx="433388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kumimoji="1" lang="en-US" altLang="ja-JP" sz="1400"/>
              <a:t>RA</a:t>
            </a:r>
            <a:endParaRPr kumimoji="1" lang="ja-JP" altLang="en-US" sz="1400"/>
          </a:p>
        </p:txBody>
      </p:sp>
      <p:cxnSp>
        <p:nvCxnSpPr>
          <p:cNvPr id="20487" name="直線矢印コネクタ 9"/>
          <p:cNvCxnSpPr>
            <a:cxnSpLocks noChangeShapeType="1"/>
          </p:cNvCxnSpPr>
          <p:nvPr/>
        </p:nvCxnSpPr>
        <p:spPr bwMode="auto">
          <a:xfrm rot="5400000">
            <a:off x="2565401" y="4332287"/>
            <a:ext cx="3829050" cy="31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20488" name="直線矢印コネクタ 10"/>
          <p:cNvCxnSpPr>
            <a:cxnSpLocks noChangeShapeType="1"/>
          </p:cNvCxnSpPr>
          <p:nvPr/>
        </p:nvCxnSpPr>
        <p:spPr bwMode="auto">
          <a:xfrm rot="5400000">
            <a:off x="1635919" y="4333081"/>
            <a:ext cx="382905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20489" name="直線矢印コネクタ 15"/>
          <p:cNvCxnSpPr>
            <a:cxnSpLocks noChangeShapeType="1"/>
          </p:cNvCxnSpPr>
          <p:nvPr/>
        </p:nvCxnSpPr>
        <p:spPr bwMode="auto">
          <a:xfrm rot="10800000">
            <a:off x="3581400" y="3200400"/>
            <a:ext cx="9144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20490" name="直線矢印コネクタ 16"/>
          <p:cNvCxnSpPr>
            <a:cxnSpLocks noChangeShapeType="1"/>
          </p:cNvCxnSpPr>
          <p:nvPr/>
        </p:nvCxnSpPr>
        <p:spPr bwMode="auto">
          <a:xfrm>
            <a:off x="3581400" y="2819400"/>
            <a:ext cx="92868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20491" name="直線矢印コネクタ 18"/>
          <p:cNvCxnSpPr>
            <a:cxnSpLocks noChangeShapeType="1"/>
          </p:cNvCxnSpPr>
          <p:nvPr/>
        </p:nvCxnSpPr>
        <p:spPr bwMode="auto">
          <a:xfrm flipH="1">
            <a:off x="3581400" y="5029200"/>
            <a:ext cx="92868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20492" name="テキスト ボックス 22"/>
          <p:cNvSpPr txBox="1">
            <a:spLocks noChangeArrowheads="1"/>
          </p:cNvSpPr>
          <p:nvPr/>
        </p:nvSpPr>
        <p:spPr bwMode="auto">
          <a:xfrm>
            <a:off x="4572000" y="4191000"/>
            <a:ext cx="769938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scheduled</a:t>
            </a:r>
            <a:endParaRPr kumimoji="1" lang="ja-JP" altLang="en-US" sz="1000"/>
          </a:p>
        </p:txBody>
      </p:sp>
      <p:sp>
        <p:nvSpPr>
          <p:cNvPr id="20493" name="テキスト ボックス 12"/>
          <p:cNvSpPr txBox="1">
            <a:spLocks noChangeArrowheads="1"/>
          </p:cNvSpPr>
          <p:nvPr/>
        </p:nvSpPr>
        <p:spPr bwMode="auto">
          <a:xfrm>
            <a:off x="3505200" y="2438400"/>
            <a:ext cx="6334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reserve </a:t>
            </a:r>
          </a:p>
          <a:p>
            <a:pPr algn="ctr"/>
            <a:r>
              <a:rPr kumimoji="1" lang="en-US" altLang="ja-JP" sz="1000"/>
              <a:t>request</a:t>
            </a:r>
            <a:endParaRPr kumimoji="1" lang="ja-JP" altLang="en-US" sz="1000"/>
          </a:p>
        </p:txBody>
      </p:sp>
      <p:sp>
        <p:nvSpPr>
          <p:cNvPr id="20494" name="テキスト ボックス 12"/>
          <p:cNvSpPr txBox="1">
            <a:spLocks noChangeArrowheads="1"/>
          </p:cNvSpPr>
          <p:nvPr/>
        </p:nvSpPr>
        <p:spPr bwMode="auto">
          <a:xfrm>
            <a:off x="3849688" y="2819400"/>
            <a:ext cx="706437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reserve </a:t>
            </a:r>
          </a:p>
          <a:p>
            <a:pPr algn="ctr"/>
            <a:r>
              <a:rPr kumimoji="1" lang="en-US" altLang="ja-JP" sz="1000"/>
              <a:t>complete</a:t>
            </a:r>
            <a:endParaRPr kumimoji="1" lang="ja-JP" altLang="en-US" sz="1000"/>
          </a:p>
        </p:txBody>
      </p:sp>
      <p:sp>
        <p:nvSpPr>
          <p:cNvPr id="20495" name="テキスト ボックス 19"/>
          <p:cNvSpPr txBox="1">
            <a:spLocks noChangeArrowheads="1"/>
          </p:cNvSpPr>
          <p:nvPr/>
        </p:nvSpPr>
        <p:spPr bwMode="auto">
          <a:xfrm>
            <a:off x="4495800" y="2514600"/>
            <a:ext cx="38417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idle</a:t>
            </a:r>
            <a:endParaRPr kumimoji="1" lang="ja-JP" altLang="en-US" sz="1000"/>
          </a:p>
        </p:txBody>
      </p:sp>
      <p:sp>
        <p:nvSpPr>
          <p:cNvPr id="20496" name="テキスト ボックス 19"/>
          <p:cNvSpPr txBox="1">
            <a:spLocks noChangeArrowheads="1"/>
          </p:cNvSpPr>
          <p:nvPr/>
        </p:nvSpPr>
        <p:spPr bwMode="auto">
          <a:xfrm>
            <a:off x="4495800" y="2895600"/>
            <a:ext cx="61277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reserve</a:t>
            </a:r>
            <a:endParaRPr kumimoji="1" lang="ja-JP" altLang="en-US" sz="1000"/>
          </a:p>
        </p:txBody>
      </p:sp>
      <p:cxnSp>
        <p:nvCxnSpPr>
          <p:cNvPr id="20497" name="直線矢印コネクタ 11"/>
          <p:cNvCxnSpPr>
            <a:cxnSpLocks noChangeShapeType="1"/>
          </p:cNvCxnSpPr>
          <p:nvPr/>
        </p:nvCxnSpPr>
        <p:spPr bwMode="auto">
          <a:xfrm>
            <a:off x="3581400" y="5638800"/>
            <a:ext cx="92868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20498" name="テキスト ボックス 12"/>
          <p:cNvSpPr txBox="1">
            <a:spLocks noChangeArrowheads="1"/>
          </p:cNvSpPr>
          <p:nvPr/>
        </p:nvSpPr>
        <p:spPr bwMode="auto">
          <a:xfrm>
            <a:off x="3733800" y="4648200"/>
            <a:ext cx="7334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kumimoji="1" lang="en-US" altLang="ja-JP" sz="1000"/>
              <a:t>Setup</a:t>
            </a:r>
          </a:p>
          <a:p>
            <a:r>
              <a:rPr kumimoji="1" lang="en-US" altLang="ja-JP" sz="1000"/>
              <a:t>Complete</a:t>
            </a:r>
          </a:p>
        </p:txBody>
      </p:sp>
      <p:sp>
        <p:nvSpPr>
          <p:cNvPr id="20499" name="テキスト ボックス 12"/>
          <p:cNvSpPr txBox="1">
            <a:spLocks noChangeArrowheads="1"/>
          </p:cNvSpPr>
          <p:nvPr/>
        </p:nvSpPr>
        <p:spPr bwMode="auto">
          <a:xfrm>
            <a:off x="3475038" y="5303934"/>
            <a:ext cx="6635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kumimoji="1" lang="en-US" altLang="ja-JP" sz="1000"/>
              <a:t>Release</a:t>
            </a:r>
          </a:p>
          <a:p>
            <a:r>
              <a:rPr kumimoji="1" lang="en-US" altLang="ja-JP" sz="1000"/>
              <a:t>Request</a:t>
            </a:r>
          </a:p>
        </p:txBody>
      </p:sp>
      <p:sp>
        <p:nvSpPr>
          <p:cNvPr id="20500" name="テキスト ボックス 12"/>
          <p:cNvSpPr txBox="1">
            <a:spLocks noChangeArrowheads="1"/>
          </p:cNvSpPr>
          <p:nvPr/>
        </p:nvSpPr>
        <p:spPr bwMode="auto">
          <a:xfrm>
            <a:off x="3802063" y="5682818"/>
            <a:ext cx="7334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kumimoji="1" lang="en-US" altLang="ja-JP" sz="1000"/>
              <a:t>Release</a:t>
            </a:r>
          </a:p>
          <a:p>
            <a:r>
              <a:rPr kumimoji="1" lang="en-US" altLang="ja-JP" sz="1000"/>
              <a:t>Complete</a:t>
            </a:r>
          </a:p>
        </p:txBody>
      </p:sp>
      <p:cxnSp>
        <p:nvCxnSpPr>
          <p:cNvPr id="20501" name="直線矢印コネクタ 18"/>
          <p:cNvCxnSpPr>
            <a:cxnSpLocks noChangeShapeType="1"/>
          </p:cNvCxnSpPr>
          <p:nvPr/>
        </p:nvCxnSpPr>
        <p:spPr bwMode="auto">
          <a:xfrm flipH="1">
            <a:off x="3581400" y="6019800"/>
            <a:ext cx="92868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20502" name="Straight Connector 128"/>
          <p:cNvCxnSpPr>
            <a:cxnSpLocks noChangeShapeType="1"/>
          </p:cNvCxnSpPr>
          <p:nvPr/>
        </p:nvCxnSpPr>
        <p:spPr bwMode="auto">
          <a:xfrm>
            <a:off x="4572000" y="28194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cxnSp>
        <p:nvCxnSpPr>
          <p:cNvPr id="20503" name="Straight Connector 130"/>
          <p:cNvCxnSpPr>
            <a:cxnSpLocks noChangeShapeType="1"/>
          </p:cNvCxnSpPr>
          <p:nvPr/>
        </p:nvCxnSpPr>
        <p:spPr bwMode="auto">
          <a:xfrm>
            <a:off x="4572000" y="32004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cxnSp>
        <p:nvCxnSpPr>
          <p:cNvPr id="20504" name="Straight Connector 132"/>
          <p:cNvCxnSpPr>
            <a:cxnSpLocks noChangeShapeType="1"/>
          </p:cNvCxnSpPr>
          <p:nvPr/>
        </p:nvCxnSpPr>
        <p:spPr bwMode="auto">
          <a:xfrm>
            <a:off x="4572000" y="50292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cxnSp>
        <p:nvCxnSpPr>
          <p:cNvPr id="20505" name="Straight Connector 133"/>
          <p:cNvCxnSpPr>
            <a:cxnSpLocks noChangeShapeType="1"/>
          </p:cNvCxnSpPr>
          <p:nvPr/>
        </p:nvCxnSpPr>
        <p:spPr bwMode="auto">
          <a:xfrm>
            <a:off x="4495800" y="56388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cxnSp>
        <p:nvCxnSpPr>
          <p:cNvPr id="20506" name="Straight Connector 134"/>
          <p:cNvCxnSpPr>
            <a:cxnSpLocks noChangeShapeType="1"/>
          </p:cNvCxnSpPr>
          <p:nvPr/>
        </p:nvCxnSpPr>
        <p:spPr bwMode="auto">
          <a:xfrm>
            <a:off x="4572000" y="60198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sp>
        <p:nvSpPr>
          <p:cNvPr id="20507" name="テキスト ボックス 19"/>
          <p:cNvSpPr txBox="1">
            <a:spLocks noChangeArrowheads="1"/>
          </p:cNvSpPr>
          <p:nvPr/>
        </p:nvSpPr>
        <p:spPr bwMode="auto">
          <a:xfrm>
            <a:off x="4495800" y="6019800"/>
            <a:ext cx="38417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idle</a:t>
            </a:r>
            <a:endParaRPr kumimoji="1" lang="ja-JP" altLang="en-US" sz="1000"/>
          </a:p>
        </p:txBody>
      </p:sp>
      <p:sp>
        <p:nvSpPr>
          <p:cNvPr id="20508" name="テキスト ボックス 22"/>
          <p:cNvSpPr txBox="1">
            <a:spLocks noChangeArrowheads="1"/>
          </p:cNvSpPr>
          <p:nvPr/>
        </p:nvSpPr>
        <p:spPr bwMode="auto">
          <a:xfrm>
            <a:off x="4502150" y="5260975"/>
            <a:ext cx="755650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In Service</a:t>
            </a:r>
            <a:endParaRPr kumimoji="1" lang="ja-JP" altLang="en-US" sz="1000"/>
          </a:p>
        </p:txBody>
      </p:sp>
      <p:sp>
        <p:nvSpPr>
          <p:cNvPr id="20509" name="テキスト ボックス 22"/>
          <p:cNvSpPr txBox="1">
            <a:spLocks noChangeArrowheads="1"/>
          </p:cNvSpPr>
          <p:nvPr/>
        </p:nvSpPr>
        <p:spPr bwMode="auto">
          <a:xfrm>
            <a:off x="4495800" y="5715000"/>
            <a:ext cx="72707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Released</a:t>
            </a:r>
            <a:endParaRPr kumimoji="1" lang="ja-JP" altLang="en-US" sz="1000"/>
          </a:p>
        </p:txBody>
      </p:sp>
      <p:sp>
        <p:nvSpPr>
          <p:cNvPr id="20510" name="テキスト ボックス 19"/>
          <p:cNvSpPr txBox="1">
            <a:spLocks noChangeArrowheads="1"/>
          </p:cNvSpPr>
          <p:nvPr/>
        </p:nvSpPr>
        <p:spPr bwMode="auto">
          <a:xfrm>
            <a:off x="2895600" y="2895600"/>
            <a:ext cx="61277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reserve</a:t>
            </a:r>
            <a:endParaRPr kumimoji="1" lang="ja-JP" altLang="en-US" sz="1000"/>
          </a:p>
        </p:txBody>
      </p:sp>
      <p:sp>
        <p:nvSpPr>
          <p:cNvPr id="20511" name="テキスト ボックス 22"/>
          <p:cNvSpPr txBox="1">
            <a:spLocks noChangeArrowheads="1"/>
          </p:cNvSpPr>
          <p:nvPr/>
        </p:nvSpPr>
        <p:spPr bwMode="auto">
          <a:xfrm>
            <a:off x="2743200" y="4191000"/>
            <a:ext cx="769938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scheduled</a:t>
            </a:r>
            <a:endParaRPr kumimoji="1" lang="ja-JP" altLang="en-US" sz="1000"/>
          </a:p>
        </p:txBody>
      </p:sp>
      <p:sp>
        <p:nvSpPr>
          <p:cNvPr id="20512" name="テキスト ボックス 22"/>
          <p:cNvSpPr txBox="1">
            <a:spLocks noChangeArrowheads="1"/>
          </p:cNvSpPr>
          <p:nvPr/>
        </p:nvSpPr>
        <p:spPr bwMode="auto">
          <a:xfrm>
            <a:off x="6248400" y="4876800"/>
            <a:ext cx="86677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“Start” TIme</a:t>
            </a:r>
            <a:endParaRPr kumimoji="1" lang="ja-JP" altLang="en-US" sz="1000"/>
          </a:p>
        </p:txBody>
      </p:sp>
      <p:sp>
        <p:nvSpPr>
          <p:cNvPr id="20513" name="テキスト ボックス 22"/>
          <p:cNvSpPr txBox="1">
            <a:spLocks noChangeArrowheads="1"/>
          </p:cNvSpPr>
          <p:nvPr/>
        </p:nvSpPr>
        <p:spPr bwMode="auto">
          <a:xfrm>
            <a:off x="4572000" y="4724400"/>
            <a:ext cx="350838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init</a:t>
            </a:r>
            <a:endParaRPr kumimoji="1" lang="ja-JP" altLang="en-US" sz="1000"/>
          </a:p>
        </p:txBody>
      </p:sp>
      <p:cxnSp>
        <p:nvCxnSpPr>
          <p:cNvPr id="20514" name="Straight Connector 146"/>
          <p:cNvCxnSpPr>
            <a:cxnSpLocks noChangeShapeType="1"/>
          </p:cNvCxnSpPr>
          <p:nvPr/>
        </p:nvCxnSpPr>
        <p:spPr bwMode="auto">
          <a:xfrm>
            <a:off x="3048000" y="28194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cxnSp>
        <p:nvCxnSpPr>
          <p:cNvPr id="20515" name="Straight Connector 147"/>
          <p:cNvCxnSpPr>
            <a:cxnSpLocks noChangeShapeType="1"/>
          </p:cNvCxnSpPr>
          <p:nvPr/>
        </p:nvCxnSpPr>
        <p:spPr bwMode="auto">
          <a:xfrm>
            <a:off x="3048000" y="32004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cxnSp>
        <p:nvCxnSpPr>
          <p:cNvPr id="20516" name="Straight Connector 149"/>
          <p:cNvCxnSpPr>
            <a:cxnSpLocks noChangeShapeType="1"/>
          </p:cNvCxnSpPr>
          <p:nvPr/>
        </p:nvCxnSpPr>
        <p:spPr bwMode="auto">
          <a:xfrm>
            <a:off x="3048000" y="56388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cxnSp>
        <p:nvCxnSpPr>
          <p:cNvPr id="20517" name="Straight Connector 150"/>
          <p:cNvCxnSpPr>
            <a:cxnSpLocks noChangeShapeType="1"/>
          </p:cNvCxnSpPr>
          <p:nvPr/>
        </p:nvCxnSpPr>
        <p:spPr bwMode="auto">
          <a:xfrm>
            <a:off x="3048000" y="60198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cxnSp>
        <p:nvCxnSpPr>
          <p:cNvPr id="20518" name="Straight Connector 152"/>
          <p:cNvCxnSpPr>
            <a:cxnSpLocks noChangeShapeType="1"/>
          </p:cNvCxnSpPr>
          <p:nvPr/>
        </p:nvCxnSpPr>
        <p:spPr bwMode="auto">
          <a:xfrm>
            <a:off x="4572000" y="46482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cxnSp>
        <p:nvCxnSpPr>
          <p:cNvPr id="20519" name="Straight Connector 154"/>
          <p:cNvCxnSpPr>
            <a:cxnSpLocks noChangeShapeType="1"/>
          </p:cNvCxnSpPr>
          <p:nvPr/>
        </p:nvCxnSpPr>
        <p:spPr bwMode="auto">
          <a:xfrm>
            <a:off x="3048000" y="5029200"/>
            <a:ext cx="457200" cy="158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</p:cxnSp>
      <p:sp>
        <p:nvSpPr>
          <p:cNvPr id="20520" name="テキスト ボックス 22"/>
          <p:cNvSpPr txBox="1">
            <a:spLocks noChangeArrowheads="1"/>
          </p:cNvSpPr>
          <p:nvPr/>
        </p:nvSpPr>
        <p:spPr bwMode="auto">
          <a:xfrm>
            <a:off x="2743200" y="5181600"/>
            <a:ext cx="755650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In Service</a:t>
            </a:r>
            <a:endParaRPr kumimoji="1" lang="ja-JP" altLang="en-US" sz="1000"/>
          </a:p>
        </p:txBody>
      </p:sp>
      <p:sp>
        <p:nvSpPr>
          <p:cNvPr id="20521" name="テキスト ボックス 22"/>
          <p:cNvSpPr txBox="1">
            <a:spLocks noChangeArrowheads="1"/>
          </p:cNvSpPr>
          <p:nvPr/>
        </p:nvSpPr>
        <p:spPr bwMode="auto">
          <a:xfrm>
            <a:off x="2819400" y="5715000"/>
            <a:ext cx="72707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Released</a:t>
            </a:r>
            <a:endParaRPr kumimoji="1" lang="ja-JP" altLang="en-US" sz="1000"/>
          </a:p>
        </p:txBody>
      </p:sp>
      <p:sp>
        <p:nvSpPr>
          <p:cNvPr id="20522" name="テキスト ボックス 19"/>
          <p:cNvSpPr txBox="1">
            <a:spLocks noChangeArrowheads="1"/>
          </p:cNvSpPr>
          <p:nvPr/>
        </p:nvSpPr>
        <p:spPr bwMode="auto">
          <a:xfrm>
            <a:off x="3048000" y="2514600"/>
            <a:ext cx="38417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idle</a:t>
            </a:r>
            <a:endParaRPr kumimoji="1" lang="ja-JP" altLang="en-US" sz="1000"/>
          </a:p>
        </p:txBody>
      </p:sp>
      <p:cxnSp>
        <p:nvCxnSpPr>
          <p:cNvPr id="20523" name="直線矢印コネクタ 13"/>
          <p:cNvCxnSpPr>
            <a:cxnSpLocks noChangeShapeType="1"/>
          </p:cNvCxnSpPr>
          <p:nvPr/>
        </p:nvCxnSpPr>
        <p:spPr bwMode="auto">
          <a:xfrm rot="10800000">
            <a:off x="5181600" y="5029200"/>
            <a:ext cx="9906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 type="oval" w="med" len="med"/>
            <a:tailEnd type="oval" w="med" len="med"/>
          </a:ln>
        </p:spPr>
      </p:cxnSp>
      <p:sp>
        <p:nvSpPr>
          <p:cNvPr id="20524" name="テキスト ボックス 22"/>
          <p:cNvSpPr txBox="1">
            <a:spLocks noChangeArrowheads="1"/>
          </p:cNvSpPr>
          <p:nvPr/>
        </p:nvSpPr>
        <p:spPr bwMode="auto">
          <a:xfrm>
            <a:off x="5638800" y="5259388"/>
            <a:ext cx="1122363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“Duration” TImer</a:t>
            </a:r>
            <a:endParaRPr kumimoji="1" lang="ja-JP" altLang="en-US" sz="1000"/>
          </a:p>
        </p:txBody>
      </p:sp>
      <p:grpSp>
        <p:nvGrpSpPr>
          <p:cNvPr id="2" name="Group 180"/>
          <p:cNvGrpSpPr>
            <a:grpSpLocks/>
          </p:cNvGrpSpPr>
          <p:nvPr/>
        </p:nvGrpSpPr>
        <p:grpSpPr bwMode="auto">
          <a:xfrm>
            <a:off x="5181600" y="5030788"/>
            <a:ext cx="533400" cy="762000"/>
            <a:chOff x="5029200" y="4267994"/>
            <a:chExt cx="395288" cy="457994"/>
          </a:xfrm>
        </p:grpSpPr>
        <p:cxnSp>
          <p:nvCxnSpPr>
            <p:cNvPr id="20544" name="直線矢印コネクタ 13"/>
            <p:cNvCxnSpPr>
              <a:cxnSpLocks noChangeShapeType="1"/>
            </p:cNvCxnSpPr>
            <p:nvPr/>
          </p:nvCxnSpPr>
          <p:spPr bwMode="auto">
            <a:xfrm rot="10800000">
              <a:off x="5029200" y="4724400"/>
              <a:ext cx="395288" cy="158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20545" name="Straight Connector 182"/>
            <p:cNvCxnSpPr>
              <a:cxnSpLocks noChangeShapeType="1"/>
            </p:cNvCxnSpPr>
            <p:nvPr/>
          </p:nvCxnSpPr>
          <p:spPr bwMode="auto">
            <a:xfrm rot="5400000">
              <a:off x="5181600" y="4495800"/>
              <a:ext cx="4572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</p:spPr>
        </p:cxnSp>
      </p:grpSp>
      <p:grpSp>
        <p:nvGrpSpPr>
          <p:cNvPr id="7" name="Group 195"/>
          <p:cNvGrpSpPr>
            <a:grpSpLocks/>
          </p:cNvGrpSpPr>
          <p:nvPr/>
        </p:nvGrpSpPr>
        <p:grpSpPr bwMode="auto">
          <a:xfrm flipV="1">
            <a:off x="5181600" y="4648200"/>
            <a:ext cx="381000" cy="382588"/>
            <a:chOff x="5029200" y="4267994"/>
            <a:chExt cx="395288" cy="457994"/>
          </a:xfrm>
        </p:grpSpPr>
        <p:cxnSp>
          <p:nvCxnSpPr>
            <p:cNvPr id="20534" name="直線矢印コネクタ 13"/>
            <p:cNvCxnSpPr>
              <a:cxnSpLocks noChangeShapeType="1"/>
            </p:cNvCxnSpPr>
            <p:nvPr/>
          </p:nvCxnSpPr>
          <p:spPr bwMode="auto">
            <a:xfrm rot="10800000">
              <a:off x="5029200" y="4724400"/>
              <a:ext cx="395288" cy="158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cxnSp>
          <p:nvCxnSpPr>
            <p:cNvPr id="20535" name="Straight Connector 197"/>
            <p:cNvCxnSpPr>
              <a:cxnSpLocks noChangeShapeType="1"/>
            </p:cNvCxnSpPr>
            <p:nvPr/>
          </p:nvCxnSpPr>
          <p:spPr bwMode="auto">
            <a:xfrm rot="5400000">
              <a:off x="5181600" y="4495800"/>
              <a:ext cx="4572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</p:spPr>
        </p:cxnSp>
      </p:grpSp>
      <p:sp>
        <p:nvSpPr>
          <p:cNvPr id="20531" name="テキスト ボックス 22"/>
          <p:cNvSpPr txBox="1">
            <a:spLocks noChangeArrowheads="1"/>
          </p:cNvSpPr>
          <p:nvPr/>
        </p:nvSpPr>
        <p:spPr bwMode="auto">
          <a:xfrm>
            <a:off x="5562600" y="4573588"/>
            <a:ext cx="930275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kumimoji="1" lang="en-US" altLang="ja-JP" sz="1000"/>
              <a:t>“Setup” TIme</a:t>
            </a:r>
            <a:endParaRPr kumimoji="1" lang="ja-JP" altLang="en-US" sz="1000"/>
          </a:p>
        </p:txBody>
      </p:sp>
      <p:cxnSp>
        <p:nvCxnSpPr>
          <p:cNvPr id="20532" name="直線矢印コネクタ 16"/>
          <p:cNvCxnSpPr>
            <a:cxnSpLocks noChangeShapeType="1"/>
          </p:cNvCxnSpPr>
          <p:nvPr/>
        </p:nvCxnSpPr>
        <p:spPr bwMode="auto">
          <a:xfrm>
            <a:off x="3581400" y="4648200"/>
            <a:ext cx="92868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20533" name="テキスト ボックス 12"/>
          <p:cNvSpPr txBox="1">
            <a:spLocks noChangeArrowheads="1"/>
          </p:cNvSpPr>
          <p:nvPr/>
        </p:nvSpPr>
        <p:spPr bwMode="auto">
          <a:xfrm>
            <a:off x="3581400" y="4267200"/>
            <a:ext cx="6207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kumimoji="1" lang="en-US" altLang="ja-JP" sz="1000"/>
              <a:t>setup</a:t>
            </a:r>
          </a:p>
          <a:p>
            <a:pPr algn="l"/>
            <a:r>
              <a:rPr kumimoji="1" lang="en-US" altLang="ja-JP" sz="1000"/>
              <a:t>request</a:t>
            </a:r>
          </a:p>
        </p:txBody>
      </p:sp>
      <p:sp>
        <p:nvSpPr>
          <p:cNvPr id="67" name="Rectangle 187"/>
          <p:cNvSpPr>
            <a:spLocks noChangeArrowheads="1"/>
          </p:cNvSpPr>
          <p:nvPr/>
        </p:nvSpPr>
        <p:spPr bwMode="auto">
          <a:xfrm flipV="1">
            <a:off x="4380379" y="3191554"/>
            <a:ext cx="165755" cy="8162"/>
          </a:xfrm>
          <a:prstGeom prst="rect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3" name="Group 72"/>
          <p:cNvGrpSpPr/>
          <p:nvPr/>
        </p:nvGrpSpPr>
        <p:grpSpPr>
          <a:xfrm>
            <a:off x="3412331" y="3447238"/>
            <a:ext cx="268288" cy="201083"/>
            <a:chOff x="3695700" y="3636433"/>
            <a:chExt cx="268288" cy="201083"/>
          </a:xfrm>
        </p:grpSpPr>
        <p:sp>
          <p:nvSpPr>
            <p:cNvPr id="20542" name="Rectangle 184"/>
            <p:cNvSpPr>
              <a:spLocks noChangeArrowheads="1"/>
            </p:cNvSpPr>
            <p:nvPr/>
          </p:nvSpPr>
          <p:spPr bwMode="auto">
            <a:xfrm rot="2572803">
              <a:off x="3754438" y="3702061"/>
              <a:ext cx="152400" cy="76174"/>
            </a:xfrm>
            <a:prstGeom prst="rect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0"/>
            <p:cNvSpPr/>
            <p:nvPr/>
          </p:nvSpPr>
          <p:spPr bwMode="auto">
            <a:xfrm>
              <a:off x="3695700" y="3636433"/>
              <a:ext cx="266700" cy="97367"/>
            </a:xfrm>
            <a:custGeom>
              <a:avLst/>
              <a:gdLst>
                <a:gd name="connsiteX0" fmla="*/ 0 w 679450"/>
                <a:gd name="connsiteY0" fmla="*/ 179917 h 366713"/>
                <a:gd name="connsiteX1" fmla="*/ 200025 w 679450"/>
                <a:gd name="connsiteY1" fmla="*/ 27517 h 366713"/>
                <a:gd name="connsiteX2" fmla="*/ 450850 w 679450"/>
                <a:gd name="connsiteY2" fmla="*/ 345017 h 366713"/>
                <a:gd name="connsiteX3" fmla="*/ 679450 w 679450"/>
                <a:gd name="connsiteY3" fmla="*/ 157692 h 36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450" h="366713">
                  <a:moveTo>
                    <a:pt x="0" y="179917"/>
                  </a:moveTo>
                  <a:cubicBezTo>
                    <a:pt x="62441" y="89958"/>
                    <a:pt x="124883" y="0"/>
                    <a:pt x="200025" y="27517"/>
                  </a:cubicBezTo>
                  <a:cubicBezTo>
                    <a:pt x="275167" y="55034"/>
                    <a:pt x="370946" y="323321"/>
                    <a:pt x="450850" y="345017"/>
                  </a:cubicBezTo>
                  <a:cubicBezTo>
                    <a:pt x="530754" y="366713"/>
                    <a:pt x="605102" y="262202"/>
                    <a:pt x="679450" y="157692"/>
                  </a:cubicBezTo>
                </a:path>
              </a:pathLst>
            </a:cu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2" name="Freeform 71"/>
            <p:cNvSpPr/>
            <p:nvPr/>
          </p:nvSpPr>
          <p:spPr bwMode="auto">
            <a:xfrm>
              <a:off x="3697288" y="3740149"/>
              <a:ext cx="266700" cy="97367"/>
            </a:xfrm>
            <a:custGeom>
              <a:avLst/>
              <a:gdLst>
                <a:gd name="connsiteX0" fmla="*/ 0 w 679450"/>
                <a:gd name="connsiteY0" fmla="*/ 179917 h 366713"/>
                <a:gd name="connsiteX1" fmla="*/ 200025 w 679450"/>
                <a:gd name="connsiteY1" fmla="*/ 27517 h 366713"/>
                <a:gd name="connsiteX2" fmla="*/ 450850 w 679450"/>
                <a:gd name="connsiteY2" fmla="*/ 345017 h 366713"/>
                <a:gd name="connsiteX3" fmla="*/ 679450 w 679450"/>
                <a:gd name="connsiteY3" fmla="*/ 157692 h 36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450" h="366713">
                  <a:moveTo>
                    <a:pt x="0" y="179917"/>
                  </a:moveTo>
                  <a:cubicBezTo>
                    <a:pt x="62441" y="89958"/>
                    <a:pt x="124883" y="0"/>
                    <a:pt x="200025" y="27517"/>
                  </a:cubicBezTo>
                  <a:cubicBezTo>
                    <a:pt x="275167" y="55034"/>
                    <a:pt x="370946" y="323321"/>
                    <a:pt x="450850" y="345017"/>
                  </a:cubicBezTo>
                  <a:cubicBezTo>
                    <a:pt x="530754" y="366713"/>
                    <a:pt x="605102" y="262202"/>
                    <a:pt x="679450" y="157692"/>
                  </a:cubicBezTo>
                </a:path>
              </a:pathLst>
            </a:cu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4344194" y="3429631"/>
            <a:ext cx="268288" cy="201083"/>
            <a:chOff x="3695700" y="3636433"/>
            <a:chExt cx="268288" cy="201083"/>
          </a:xfrm>
        </p:grpSpPr>
        <p:sp>
          <p:nvSpPr>
            <p:cNvPr id="75" name="Rectangle 184"/>
            <p:cNvSpPr>
              <a:spLocks noChangeArrowheads="1"/>
            </p:cNvSpPr>
            <p:nvPr/>
          </p:nvSpPr>
          <p:spPr bwMode="auto">
            <a:xfrm rot="2572803">
              <a:off x="3754438" y="3702061"/>
              <a:ext cx="152400" cy="76174"/>
            </a:xfrm>
            <a:prstGeom prst="rect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5"/>
            <p:cNvSpPr/>
            <p:nvPr/>
          </p:nvSpPr>
          <p:spPr bwMode="auto">
            <a:xfrm>
              <a:off x="3695700" y="3636433"/>
              <a:ext cx="266700" cy="97367"/>
            </a:xfrm>
            <a:custGeom>
              <a:avLst/>
              <a:gdLst>
                <a:gd name="connsiteX0" fmla="*/ 0 w 679450"/>
                <a:gd name="connsiteY0" fmla="*/ 179917 h 366713"/>
                <a:gd name="connsiteX1" fmla="*/ 200025 w 679450"/>
                <a:gd name="connsiteY1" fmla="*/ 27517 h 366713"/>
                <a:gd name="connsiteX2" fmla="*/ 450850 w 679450"/>
                <a:gd name="connsiteY2" fmla="*/ 345017 h 366713"/>
                <a:gd name="connsiteX3" fmla="*/ 679450 w 679450"/>
                <a:gd name="connsiteY3" fmla="*/ 157692 h 36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450" h="366713">
                  <a:moveTo>
                    <a:pt x="0" y="179917"/>
                  </a:moveTo>
                  <a:cubicBezTo>
                    <a:pt x="62441" y="89958"/>
                    <a:pt x="124883" y="0"/>
                    <a:pt x="200025" y="27517"/>
                  </a:cubicBezTo>
                  <a:cubicBezTo>
                    <a:pt x="275167" y="55034"/>
                    <a:pt x="370946" y="323321"/>
                    <a:pt x="450850" y="345017"/>
                  </a:cubicBezTo>
                  <a:cubicBezTo>
                    <a:pt x="530754" y="366713"/>
                    <a:pt x="605102" y="262202"/>
                    <a:pt x="679450" y="157692"/>
                  </a:cubicBezTo>
                </a:path>
              </a:pathLst>
            </a:cu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77" name="Freeform 76"/>
            <p:cNvSpPr/>
            <p:nvPr/>
          </p:nvSpPr>
          <p:spPr bwMode="auto">
            <a:xfrm>
              <a:off x="3697288" y="3740149"/>
              <a:ext cx="266700" cy="97367"/>
            </a:xfrm>
            <a:custGeom>
              <a:avLst/>
              <a:gdLst>
                <a:gd name="connsiteX0" fmla="*/ 0 w 679450"/>
                <a:gd name="connsiteY0" fmla="*/ 179917 h 366713"/>
                <a:gd name="connsiteX1" fmla="*/ 200025 w 679450"/>
                <a:gd name="connsiteY1" fmla="*/ 27517 h 366713"/>
                <a:gd name="connsiteX2" fmla="*/ 450850 w 679450"/>
                <a:gd name="connsiteY2" fmla="*/ 345017 h 366713"/>
                <a:gd name="connsiteX3" fmla="*/ 679450 w 679450"/>
                <a:gd name="connsiteY3" fmla="*/ 157692 h 36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450" h="366713">
                  <a:moveTo>
                    <a:pt x="0" y="179917"/>
                  </a:moveTo>
                  <a:cubicBezTo>
                    <a:pt x="62441" y="89958"/>
                    <a:pt x="124883" y="0"/>
                    <a:pt x="200025" y="27517"/>
                  </a:cubicBezTo>
                  <a:cubicBezTo>
                    <a:pt x="275167" y="55034"/>
                    <a:pt x="370946" y="323321"/>
                    <a:pt x="450850" y="345017"/>
                  </a:cubicBezTo>
                  <a:cubicBezTo>
                    <a:pt x="530754" y="366713"/>
                    <a:pt x="605102" y="262202"/>
                    <a:pt x="679450" y="157692"/>
                  </a:cubicBezTo>
                </a:path>
              </a:pathLst>
            </a:cu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3417094" y="5138065"/>
            <a:ext cx="268288" cy="201083"/>
            <a:chOff x="3695700" y="3636433"/>
            <a:chExt cx="268288" cy="201083"/>
          </a:xfrm>
        </p:grpSpPr>
        <p:sp>
          <p:nvSpPr>
            <p:cNvPr id="79" name="Rectangle 184"/>
            <p:cNvSpPr>
              <a:spLocks noChangeArrowheads="1"/>
            </p:cNvSpPr>
            <p:nvPr/>
          </p:nvSpPr>
          <p:spPr bwMode="auto">
            <a:xfrm rot="2572803">
              <a:off x="3754438" y="3702061"/>
              <a:ext cx="152400" cy="76174"/>
            </a:xfrm>
            <a:prstGeom prst="rect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79"/>
            <p:cNvSpPr/>
            <p:nvPr/>
          </p:nvSpPr>
          <p:spPr bwMode="auto">
            <a:xfrm>
              <a:off x="3695700" y="3636433"/>
              <a:ext cx="266700" cy="97367"/>
            </a:xfrm>
            <a:custGeom>
              <a:avLst/>
              <a:gdLst>
                <a:gd name="connsiteX0" fmla="*/ 0 w 679450"/>
                <a:gd name="connsiteY0" fmla="*/ 179917 h 366713"/>
                <a:gd name="connsiteX1" fmla="*/ 200025 w 679450"/>
                <a:gd name="connsiteY1" fmla="*/ 27517 h 366713"/>
                <a:gd name="connsiteX2" fmla="*/ 450850 w 679450"/>
                <a:gd name="connsiteY2" fmla="*/ 345017 h 366713"/>
                <a:gd name="connsiteX3" fmla="*/ 679450 w 679450"/>
                <a:gd name="connsiteY3" fmla="*/ 157692 h 36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450" h="366713">
                  <a:moveTo>
                    <a:pt x="0" y="179917"/>
                  </a:moveTo>
                  <a:cubicBezTo>
                    <a:pt x="62441" y="89958"/>
                    <a:pt x="124883" y="0"/>
                    <a:pt x="200025" y="27517"/>
                  </a:cubicBezTo>
                  <a:cubicBezTo>
                    <a:pt x="275167" y="55034"/>
                    <a:pt x="370946" y="323321"/>
                    <a:pt x="450850" y="345017"/>
                  </a:cubicBezTo>
                  <a:cubicBezTo>
                    <a:pt x="530754" y="366713"/>
                    <a:pt x="605102" y="262202"/>
                    <a:pt x="679450" y="157692"/>
                  </a:cubicBezTo>
                </a:path>
              </a:pathLst>
            </a:cu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81" name="Freeform 80"/>
            <p:cNvSpPr/>
            <p:nvPr/>
          </p:nvSpPr>
          <p:spPr bwMode="auto">
            <a:xfrm>
              <a:off x="3697288" y="3740149"/>
              <a:ext cx="266700" cy="97367"/>
            </a:xfrm>
            <a:custGeom>
              <a:avLst/>
              <a:gdLst>
                <a:gd name="connsiteX0" fmla="*/ 0 w 679450"/>
                <a:gd name="connsiteY0" fmla="*/ 179917 h 366713"/>
                <a:gd name="connsiteX1" fmla="*/ 200025 w 679450"/>
                <a:gd name="connsiteY1" fmla="*/ 27517 h 366713"/>
                <a:gd name="connsiteX2" fmla="*/ 450850 w 679450"/>
                <a:gd name="connsiteY2" fmla="*/ 345017 h 366713"/>
                <a:gd name="connsiteX3" fmla="*/ 679450 w 679450"/>
                <a:gd name="connsiteY3" fmla="*/ 157692 h 36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450" h="366713">
                  <a:moveTo>
                    <a:pt x="0" y="179917"/>
                  </a:moveTo>
                  <a:cubicBezTo>
                    <a:pt x="62441" y="89958"/>
                    <a:pt x="124883" y="0"/>
                    <a:pt x="200025" y="27517"/>
                  </a:cubicBezTo>
                  <a:cubicBezTo>
                    <a:pt x="275167" y="55034"/>
                    <a:pt x="370946" y="323321"/>
                    <a:pt x="450850" y="345017"/>
                  </a:cubicBezTo>
                  <a:cubicBezTo>
                    <a:pt x="530754" y="366713"/>
                    <a:pt x="605102" y="262202"/>
                    <a:pt x="679450" y="157692"/>
                  </a:cubicBezTo>
                </a:path>
              </a:pathLst>
            </a:cu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4348957" y="5120458"/>
            <a:ext cx="268288" cy="201083"/>
            <a:chOff x="3695700" y="3636433"/>
            <a:chExt cx="268288" cy="201083"/>
          </a:xfrm>
        </p:grpSpPr>
        <p:sp>
          <p:nvSpPr>
            <p:cNvPr id="83" name="Rectangle 184"/>
            <p:cNvSpPr>
              <a:spLocks noChangeArrowheads="1"/>
            </p:cNvSpPr>
            <p:nvPr/>
          </p:nvSpPr>
          <p:spPr bwMode="auto">
            <a:xfrm rot="2572803">
              <a:off x="3754438" y="3702061"/>
              <a:ext cx="152400" cy="76174"/>
            </a:xfrm>
            <a:prstGeom prst="rect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3"/>
            <p:cNvSpPr/>
            <p:nvPr/>
          </p:nvSpPr>
          <p:spPr bwMode="auto">
            <a:xfrm>
              <a:off x="3695700" y="3636433"/>
              <a:ext cx="266700" cy="97367"/>
            </a:xfrm>
            <a:custGeom>
              <a:avLst/>
              <a:gdLst>
                <a:gd name="connsiteX0" fmla="*/ 0 w 679450"/>
                <a:gd name="connsiteY0" fmla="*/ 179917 h 366713"/>
                <a:gd name="connsiteX1" fmla="*/ 200025 w 679450"/>
                <a:gd name="connsiteY1" fmla="*/ 27517 h 366713"/>
                <a:gd name="connsiteX2" fmla="*/ 450850 w 679450"/>
                <a:gd name="connsiteY2" fmla="*/ 345017 h 366713"/>
                <a:gd name="connsiteX3" fmla="*/ 679450 w 679450"/>
                <a:gd name="connsiteY3" fmla="*/ 157692 h 36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450" h="366713">
                  <a:moveTo>
                    <a:pt x="0" y="179917"/>
                  </a:moveTo>
                  <a:cubicBezTo>
                    <a:pt x="62441" y="89958"/>
                    <a:pt x="124883" y="0"/>
                    <a:pt x="200025" y="27517"/>
                  </a:cubicBezTo>
                  <a:cubicBezTo>
                    <a:pt x="275167" y="55034"/>
                    <a:pt x="370946" y="323321"/>
                    <a:pt x="450850" y="345017"/>
                  </a:cubicBezTo>
                  <a:cubicBezTo>
                    <a:pt x="530754" y="366713"/>
                    <a:pt x="605102" y="262202"/>
                    <a:pt x="679450" y="157692"/>
                  </a:cubicBezTo>
                </a:path>
              </a:pathLst>
            </a:cu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85" name="Freeform 84"/>
            <p:cNvSpPr/>
            <p:nvPr/>
          </p:nvSpPr>
          <p:spPr bwMode="auto">
            <a:xfrm>
              <a:off x="3697288" y="3740149"/>
              <a:ext cx="266700" cy="97367"/>
            </a:xfrm>
            <a:custGeom>
              <a:avLst/>
              <a:gdLst>
                <a:gd name="connsiteX0" fmla="*/ 0 w 679450"/>
                <a:gd name="connsiteY0" fmla="*/ 179917 h 366713"/>
                <a:gd name="connsiteX1" fmla="*/ 200025 w 679450"/>
                <a:gd name="connsiteY1" fmla="*/ 27517 h 366713"/>
                <a:gd name="connsiteX2" fmla="*/ 450850 w 679450"/>
                <a:gd name="connsiteY2" fmla="*/ 345017 h 366713"/>
                <a:gd name="connsiteX3" fmla="*/ 679450 w 679450"/>
                <a:gd name="connsiteY3" fmla="*/ 157692 h 366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9450" h="366713">
                  <a:moveTo>
                    <a:pt x="0" y="179917"/>
                  </a:moveTo>
                  <a:cubicBezTo>
                    <a:pt x="62441" y="89958"/>
                    <a:pt x="124883" y="0"/>
                    <a:pt x="200025" y="27517"/>
                  </a:cubicBezTo>
                  <a:cubicBezTo>
                    <a:pt x="275167" y="55034"/>
                    <a:pt x="370946" y="323321"/>
                    <a:pt x="450850" y="345017"/>
                  </a:cubicBezTo>
                  <a:cubicBezTo>
                    <a:pt x="530754" y="366713"/>
                    <a:pt x="605102" y="262202"/>
                    <a:pt x="679450" y="157692"/>
                  </a:cubicBezTo>
                </a:path>
              </a:pathLst>
            </a:cu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9483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 sz="quarter"/>
          </p:nvPr>
        </p:nvSpPr>
        <p:spPr>
          <a:xfrm>
            <a:off x="1447800" y="2514600"/>
            <a:ext cx="7696200" cy="1143000"/>
          </a:xfrm>
        </p:spPr>
        <p:txBody>
          <a:bodyPr/>
          <a:lstStyle/>
          <a:p>
            <a:r>
              <a:rPr lang="en-US" dirty="0" smtClean="0"/>
              <a:t>The GLIF Automated GOLE Pilot Project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868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 bwMode="auto">
          <a:xfrm>
            <a:off x="223839" y="4702126"/>
            <a:ext cx="8684140" cy="16891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34" name="Title 3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Automated GOLE Fabric</a:t>
            </a:r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220255" y="1138660"/>
            <a:ext cx="8833277" cy="4408016"/>
            <a:chOff x="163023" y="1791034"/>
            <a:chExt cx="8965347" cy="424232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lum bright="-30000" contrast="-54000"/>
            </a:blip>
            <a:srcRect t="12020" r="27943" b="24040"/>
            <a:stretch>
              <a:fillRect/>
            </a:stretch>
          </p:blipFill>
          <p:spPr>
            <a:xfrm>
              <a:off x="2807380" y="1791034"/>
              <a:ext cx="6169623" cy="4242327"/>
            </a:xfrm>
            <a:prstGeom prst="rect">
              <a:avLst/>
            </a:prstGeom>
          </p:spPr>
        </p:pic>
        <p:cxnSp>
          <p:nvCxnSpPr>
            <p:cNvPr id="23" name="Straight Connector 22"/>
            <p:cNvCxnSpPr/>
            <p:nvPr/>
          </p:nvCxnSpPr>
          <p:spPr>
            <a:xfrm>
              <a:off x="7376069" y="2823581"/>
              <a:ext cx="404093" cy="22107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0800000" flipV="1">
              <a:off x="7376070" y="2810857"/>
              <a:ext cx="269391" cy="1272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5859766" y="3299771"/>
              <a:ext cx="1239945" cy="296208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USLHCnet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638512" y="2454249"/>
              <a:ext cx="960151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PSNC</a:t>
              </a:r>
            </a:p>
          </p:txBody>
        </p:sp>
        <p:cxnSp>
          <p:nvCxnSpPr>
            <p:cNvPr id="57" name="Straight Connector 12"/>
            <p:cNvCxnSpPr/>
            <p:nvPr/>
          </p:nvCxnSpPr>
          <p:spPr>
            <a:xfrm>
              <a:off x="7376068" y="2852149"/>
              <a:ext cx="134695" cy="310695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2">
              <a:lum bright="-30000" contrast="-54000"/>
            </a:blip>
            <a:srcRect l="68926" t="12020" b="24040"/>
            <a:stretch>
              <a:fillRect/>
            </a:stretch>
          </p:blipFill>
          <p:spPr>
            <a:xfrm>
              <a:off x="163023" y="1791034"/>
              <a:ext cx="2660605" cy="4242327"/>
            </a:xfrm>
            <a:prstGeom prst="rect">
              <a:avLst/>
            </a:prstGeom>
            <a:ln>
              <a:noFill/>
            </a:ln>
          </p:spPr>
        </p:pic>
        <p:sp>
          <p:nvSpPr>
            <p:cNvPr id="49" name="TextBox 48"/>
            <p:cNvSpPr txBox="1"/>
            <p:nvPr/>
          </p:nvSpPr>
          <p:spPr>
            <a:xfrm>
              <a:off x="2124393" y="3238978"/>
              <a:ext cx="1066800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JGN-X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0" name="4-Point Star 9"/>
            <p:cNvSpPr/>
            <p:nvPr/>
          </p:nvSpPr>
          <p:spPr>
            <a:xfrm>
              <a:off x="7638512" y="2885898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4-Point Star 54"/>
            <p:cNvSpPr/>
            <p:nvPr/>
          </p:nvSpPr>
          <p:spPr>
            <a:xfrm>
              <a:off x="7369111" y="3024523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4-Point Star 8"/>
            <p:cNvSpPr/>
            <p:nvPr/>
          </p:nvSpPr>
          <p:spPr>
            <a:xfrm>
              <a:off x="7561559" y="2652095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>
              <a:off x="5511800" y="2499223"/>
              <a:ext cx="2047330" cy="842823"/>
            </a:xfrm>
            <a:custGeom>
              <a:avLst/>
              <a:gdLst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368300 w 2065867"/>
                <a:gd name="connsiteY2" fmla="*/ 539045 h 1000478"/>
                <a:gd name="connsiteX3" fmla="*/ 4233 w 2065867"/>
                <a:gd name="connsiteY3" fmla="*/ 992011 h 1000478"/>
                <a:gd name="connsiteX4" fmla="*/ 4233 w 2065867"/>
                <a:gd name="connsiteY4" fmla="*/ 992011 h 1000478"/>
                <a:gd name="connsiteX5" fmla="*/ 0 w 2065867"/>
                <a:gd name="connsiteY5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876300 w 2065867"/>
                <a:gd name="connsiteY2" fmla="*/ 286129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778933 w 2065867"/>
                <a:gd name="connsiteY2" fmla="*/ 175032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102957 h 877657"/>
                <a:gd name="connsiteX1" fmla="*/ 778933 w 2065867"/>
                <a:gd name="connsiteY1" fmla="*/ 52211 h 877657"/>
                <a:gd name="connsiteX2" fmla="*/ 368300 w 2065867"/>
                <a:gd name="connsiteY2" fmla="*/ 416224 h 877657"/>
                <a:gd name="connsiteX3" fmla="*/ 4233 w 2065867"/>
                <a:gd name="connsiteY3" fmla="*/ 869190 h 877657"/>
                <a:gd name="connsiteX4" fmla="*/ 4233 w 2065867"/>
                <a:gd name="connsiteY4" fmla="*/ 869190 h 877657"/>
                <a:gd name="connsiteX5" fmla="*/ 0 w 2065867"/>
                <a:gd name="connsiteY5" fmla="*/ 877657 h 877657"/>
                <a:gd name="connsiteX0" fmla="*/ 2065867 w 2065867"/>
                <a:gd name="connsiteY0" fmla="*/ 65224 h 839924"/>
                <a:gd name="connsiteX1" fmla="*/ 1202207 w 2065867"/>
                <a:gd name="connsiteY1" fmla="*/ 465362 h 839924"/>
                <a:gd name="connsiteX2" fmla="*/ 778933 w 2065867"/>
                <a:gd name="connsiteY2" fmla="*/ 14478 h 839924"/>
                <a:gd name="connsiteX3" fmla="*/ 368300 w 2065867"/>
                <a:gd name="connsiteY3" fmla="*/ 378491 h 839924"/>
                <a:gd name="connsiteX4" fmla="*/ 4233 w 2065867"/>
                <a:gd name="connsiteY4" fmla="*/ 831457 h 839924"/>
                <a:gd name="connsiteX5" fmla="*/ 4233 w 2065867"/>
                <a:gd name="connsiteY5" fmla="*/ 831457 h 839924"/>
                <a:gd name="connsiteX6" fmla="*/ 0 w 2065867"/>
                <a:gd name="connsiteY6" fmla="*/ 839924 h 839924"/>
                <a:gd name="connsiteX0" fmla="*/ 1714500 w 1714500"/>
                <a:gd name="connsiteY0" fmla="*/ 224062 h 839924"/>
                <a:gd name="connsiteX1" fmla="*/ 1202207 w 1714500"/>
                <a:gd name="connsiteY1" fmla="*/ 465362 h 839924"/>
                <a:gd name="connsiteX2" fmla="*/ 778933 w 1714500"/>
                <a:gd name="connsiteY2" fmla="*/ 14478 h 839924"/>
                <a:gd name="connsiteX3" fmla="*/ 368300 w 1714500"/>
                <a:gd name="connsiteY3" fmla="*/ 378491 h 839924"/>
                <a:gd name="connsiteX4" fmla="*/ 4233 w 1714500"/>
                <a:gd name="connsiteY4" fmla="*/ 831457 h 839924"/>
                <a:gd name="connsiteX5" fmla="*/ 4233 w 1714500"/>
                <a:gd name="connsiteY5" fmla="*/ 831457 h 839924"/>
                <a:gd name="connsiteX6" fmla="*/ 0 w 1714500"/>
                <a:gd name="connsiteY6" fmla="*/ 839924 h 839924"/>
                <a:gd name="connsiteX0" fmla="*/ 1714500 w 1714500"/>
                <a:gd name="connsiteY0" fmla="*/ 0 h 615862"/>
                <a:gd name="connsiteX1" fmla="*/ 1202207 w 1714500"/>
                <a:gd name="connsiteY1" fmla="*/ 241300 h 615862"/>
                <a:gd name="connsiteX2" fmla="*/ 368300 w 1714500"/>
                <a:gd name="connsiteY2" fmla="*/ 154429 h 615862"/>
                <a:gd name="connsiteX3" fmla="*/ 4233 w 1714500"/>
                <a:gd name="connsiteY3" fmla="*/ 607395 h 615862"/>
                <a:gd name="connsiteX4" fmla="*/ 4233 w 1714500"/>
                <a:gd name="connsiteY4" fmla="*/ 607395 h 615862"/>
                <a:gd name="connsiteX5" fmla="*/ 0 w 1714500"/>
                <a:gd name="connsiteY5" fmla="*/ 615862 h 615862"/>
                <a:gd name="connsiteX0" fmla="*/ 1714500 w 1714500"/>
                <a:gd name="connsiteY0" fmla="*/ 0 h 615862"/>
                <a:gd name="connsiteX1" fmla="*/ 1202207 w 1714500"/>
                <a:gd name="connsiteY1" fmla="*/ 241300 h 615862"/>
                <a:gd name="connsiteX2" fmla="*/ 524934 w 1714500"/>
                <a:gd name="connsiteY2" fmla="*/ 546079 h 615862"/>
                <a:gd name="connsiteX3" fmla="*/ 4233 w 1714500"/>
                <a:gd name="connsiteY3" fmla="*/ 607395 h 615862"/>
                <a:gd name="connsiteX4" fmla="*/ 4233 w 1714500"/>
                <a:gd name="connsiteY4" fmla="*/ 607395 h 615862"/>
                <a:gd name="connsiteX5" fmla="*/ 0 w 1714500"/>
                <a:gd name="connsiteY5" fmla="*/ 615862 h 615862"/>
                <a:gd name="connsiteX0" fmla="*/ 1854200 w 1854200"/>
                <a:gd name="connsiteY0" fmla="*/ 0 h 607395"/>
                <a:gd name="connsiteX1" fmla="*/ 1341907 w 1854200"/>
                <a:gd name="connsiteY1" fmla="*/ 241300 h 607395"/>
                <a:gd name="connsiteX2" fmla="*/ 664634 w 1854200"/>
                <a:gd name="connsiteY2" fmla="*/ 546079 h 607395"/>
                <a:gd name="connsiteX3" fmla="*/ 143933 w 1854200"/>
                <a:gd name="connsiteY3" fmla="*/ 607395 h 607395"/>
                <a:gd name="connsiteX4" fmla="*/ 143933 w 1854200"/>
                <a:gd name="connsiteY4" fmla="*/ 607395 h 607395"/>
                <a:gd name="connsiteX5" fmla="*/ 0 w 1854200"/>
                <a:gd name="connsiteY5" fmla="*/ 463483 h 607395"/>
                <a:gd name="connsiteX0" fmla="*/ 1854200 w 1854200"/>
                <a:gd name="connsiteY0" fmla="*/ 0 h 607395"/>
                <a:gd name="connsiteX1" fmla="*/ 1341907 w 1854200"/>
                <a:gd name="connsiteY1" fmla="*/ 241300 h 607395"/>
                <a:gd name="connsiteX2" fmla="*/ 664634 w 1854200"/>
                <a:gd name="connsiteY2" fmla="*/ 546079 h 607395"/>
                <a:gd name="connsiteX3" fmla="*/ 143933 w 1854200"/>
                <a:gd name="connsiteY3" fmla="*/ 607395 h 607395"/>
                <a:gd name="connsiteX4" fmla="*/ 443594 w 1854200"/>
                <a:gd name="connsiteY4" fmla="*/ 526962 h 607395"/>
                <a:gd name="connsiteX5" fmla="*/ 0 w 1854200"/>
                <a:gd name="connsiteY5" fmla="*/ 463483 h 607395"/>
                <a:gd name="connsiteX0" fmla="*/ 1854200 w 1854200"/>
                <a:gd name="connsiteY0" fmla="*/ 0 h 593689"/>
                <a:gd name="connsiteX1" fmla="*/ 1341907 w 1854200"/>
                <a:gd name="connsiteY1" fmla="*/ 241300 h 593689"/>
                <a:gd name="connsiteX2" fmla="*/ 664634 w 1854200"/>
                <a:gd name="connsiteY2" fmla="*/ 546079 h 593689"/>
                <a:gd name="connsiteX3" fmla="*/ 443594 w 1854200"/>
                <a:gd name="connsiteY3" fmla="*/ 526962 h 593689"/>
                <a:gd name="connsiteX4" fmla="*/ 0 w 1854200"/>
                <a:gd name="connsiteY4" fmla="*/ 463483 h 593689"/>
                <a:gd name="connsiteX0" fmla="*/ 1854200 w 1854200"/>
                <a:gd name="connsiteY0" fmla="*/ 0 h 593689"/>
                <a:gd name="connsiteX1" fmla="*/ 1341907 w 1854200"/>
                <a:gd name="connsiteY1" fmla="*/ 241300 h 593689"/>
                <a:gd name="connsiteX2" fmla="*/ 664634 w 1854200"/>
                <a:gd name="connsiteY2" fmla="*/ 546079 h 593689"/>
                <a:gd name="connsiteX3" fmla="*/ 443594 w 1854200"/>
                <a:gd name="connsiteY3" fmla="*/ 526962 h 593689"/>
                <a:gd name="connsiteX4" fmla="*/ 0 w 1854200"/>
                <a:gd name="connsiteY4" fmla="*/ 463483 h 593689"/>
                <a:gd name="connsiteX0" fmla="*/ 1854200 w 1854200"/>
                <a:gd name="connsiteY0" fmla="*/ 0 h 603567"/>
                <a:gd name="connsiteX1" fmla="*/ 1341907 w 1854200"/>
                <a:gd name="connsiteY1" fmla="*/ 241300 h 603567"/>
                <a:gd name="connsiteX2" fmla="*/ 664634 w 1854200"/>
                <a:gd name="connsiteY2" fmla="*/ 546079 h 603567"/>
                <a:gd name="connsiteX3" fmla="*/ 274261 w 1854200"/>
                <a:gd name="connsiteY3" fmla="*/ 586229 h 603567"/>
                <a:gd name="connsiteX4" fmla="*/ 0 w 1854200"/>
                <a:gd name="connsiteY4" fmla="*/ 463483 h 603567"/>
                <a:gd name="connsiteX0" fmla="*/ 1854200 w 1854200"/>
                <a:gd name="connsiteY0" fmla="*/ 0 h 603567"/>
                <a:gd name="connsiteX1" fmla="*/ 1341907 w 1854200"/>
                <a:gd name="connsiteY1" fmla="*/ 241300 h 603567"/>
                <a:gd name="connsiteX2" fmla="*/ 664634 w 1854200"/>
                <a:gd name="connsiteY2" fmla="*/ 546079 h 603567"/>
                <a:gd name="connsiteX3" fmla="*/ 274261 w 1854200"/>
                <a:gd name="connsiteY3" fmla="*/ 586229 h 603567"/>
                <a:gd name="connsiteX4" fmla="*/ 0 w 1854200"/>
                <a:gd name="connsiteY4" fmla="*/ 463483 h 603567"/>
                <a:gd name="connsiteX0" fmla="*/ 2047330 w 2047330"/>
                <a:gd name="connsiteY0" fmla="*/ 0 h 925224"/>
                <a:gd name="connsiteX1" fmla="*/ 1341907 w 2047330"/>
                <a:gd name="connsiteY1" fmla="*/ 562957 h 925224"/>
                <a:gd name="connsiteX2" fmla="*/ 664634 w 2047330"/>
                <a:gd name="connsiteY2" fmla="*/ 867736 h 925224"/>
                <a:gd name="connsiteX3" fmla="*/ 274261 w 2047330"/>
                <a:gd name="connsiteY3" fmla="*/ 907886 h 925224"/>
                <a:gd name="connsiteX4" fmla="*/ 0 w 2047330"/>
                <a:gd name="connsiteY4" fmla="*/ 785140 h 925224"/>
                <a:gd name="connsiteX0" fmla="*/ 2047330 w 2047330"/>
                <a:gd name="connsiteY0" fmla="*/ 0 h 954329"/>
                <a:gd name="connsiteX1" fmla="*/ 1799107 w 2047330"/>
                <a:gd name="connsiteY1" fmla="*/ 388327 h 954329"/>
                <a:gd name="connsiteX2" fmla="*/ 664634 w 2047330"/>
                <a:gd name="connsiteY2" fmla="*/ 867736 h 954329"/>
                <a:gd name="connsiteX3" fmla="*/ 274261 w 2047330"/>
                <a:gd name="connsiteY3" fmla="*/ 907886 h 954329"/>
                <a:gd name="connsiteX4" fmla="*/ 0 w 2047330"/>
                <a:gd name="connsiteY4" fmla="*/ 785140 h 954329"/>
                <a:gd name="connsiteX0" fmla="*/ 2047330 w 2047330"/>
                <a:gd name="connsiteY0" fmla="*/ 0 h 912090"/>
                <a:gd name="connsiteX1" fmla="*/ 1799107 w 2047330"/>
                <a:gd name="connsiteY1" fmla="*/ 388327 h 912090"/>
                <a:gd name="connsiteX2" fmla="*/ 1198034 w 2047330"/>
                <a:gd name="connsiteY2" fmla="*/ 759915 h 912090"/>
                <a:gd name="connsiteX3" fmla="*/ 274261 w 2047330"/>
                <a:gd name="connsiteY3" fmla="*/ 907886 h 912090"/>
                <a:gd name="connsiteX4" fmla="*/ 0 w 2047330"/>
                <a:gd name="connsiteY4" fmla="*/ 785140 h 912090"/>
                <a:gd name="connsiteX0" fmla="*/ 2047330 w 2047330"/>
                <a:gd name="connsiteY0" fmla="*/ 0 h 912090"/>
                <a:gd name="connsiteX1" fmla="*/ 1799107 w 2047330"/>
                <a:gd name="connsiteY1" fmla="*/ 388327 h 912090"/>
                <a:gd name="connsiteX2" fmla="*/ 1198034 w 2047330"/>
                <a:gd name="connsiteY2" fmla="*/ 759915 h 912090"/>
                <a:gd name="connsiteX3" fmla="*/ 573922 w 2047330"/>
                <a:gd name="connsiteY3" fmla="*/ 907886 h 912090"/>
                <a:gd name="connsiteX4" fmla="*/ 0 w 2047330"/>
                <a:gd name="connsiteY4" fmla="*/ 785140 h 912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7330" h="912090">
                  <a:moveTo>
                    <a:pt x="2047330" y="0"/>
                  </a:moveTo>
                  <a:cubicBezTo>
                    <a:pt x="2045213" y="0"/>
                    <a:pt x="1940656" y="261675"/>
                    <a:pt x="1799107" y="388327"/>
                  </a:cubicBezTo>
                  <a:cubicBezTo>
                    <a:pt x="1657558" y="514980"/>
                    <a:pt x="1402231" y="673322"/>
                    <a:pt x="1198034" y="759915"/>
                  </a:cubicBezTo>
                  <a:cubicBezTo>
                    <a:pt x="993837" y="846508"/>
                    <a:pt x="773594" y="903682"/>
                    <a:pt x="573922" y="907886"/>
                  </a:cubicBezTo>
                  <a:cubicBezTo>
                    <a:pt x="374250" y="912090"/>
                    <a:pt x="149149" y="886733"/>
                    <a:pt x="0" y="785140"/>
                  </a:cubicBez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flipH="1" flipV="1">
              <a:off x="2117574" y="3079234"/>
              <a:ext cx="3090500" cy="647410"/>
            </a:xfrm>
            <a:custGeom>
              <a:avLst/>
              <a:gdLst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368300 w 2065867"/>
                <a:gd name="connsiteY2" fmla="*/ 539045 h 1000478"/>
                <a:gd name="connsiteX3" fmla="*/ 4233 w 2065867"/>
                <a:gd name="connsiteY3" fmla="*/ 992011 h 1000478"/>
                <a:gd name="connsiteX4" fmla="*/ 4233 w 2065867"/>
                <a:gd name="connsiteY4" fmla="*/ 992011 h 1000478"/>
                <a:gd name="connsiteX5" fmla="*/ 0 w 2065867"/>
                <a:gd name="connsiteY5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876300 w 2065867"/>
                <a:gd name="connsiteY2" fmla="*/ 286129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778933 w 2065867"/>
                <a:gd name="connsiteY2" fmla="*/ 175032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778933 w 2065867"/>
                <a:gd name="connsiteY2" fmla="*/ 175032 h 1000478"/>
                <a:gd name="connsiteX3" fmla="*/ 4233 w 2065867"/>
                <a:gd name="connsiteY3" fmla="*/ 992011 h 1000478"/>
                <a:gd name="connsiteX4" fmla="*/ 4233 w 2065867"/>
                <a:gd name="connsiteY4" fmla="*/ 992011 h 1000478"/>
                <a:gd name="connsiteX5" fmla="*/ 0 w 2065867"/>
                <a:gd name="connsiteY5" fmla="*/ 1000478 h 1000478"/>
                <a:gd name="connsiteX0" fmla="*/ 2065867 w 2065867"/>
                <a:gd name="connsiteY0" fmla="*/ 178451 h 953151"/>
                <a:gd name="connsiteX1" fmla="*/ 778933 w 2065867"/>
                <a:gd name="connsiteY1" fmla="*/ 127705 h 953151"/>
                <a:gd name="connsiteX2" fmla="*/ 4233 w 2065867"/>
                <a:gd name="connsiteY2" fmla="*/ 944684 h 953151"/>
                <a:gd name="connsiteX3" fmla="*/ 4233 w 2065867"/>
                <a:gd name="connsiteY3" fmla="*/ 944684 h 953151"/>
                <a:gd name="connsiteX4" fmla="*/ 0 w 2065867"/>
                <a:gd name="connsiteY4" fmla="*/ 953151 h 953151"/>
                <a:gd name="connsiteX0" fmla="*/ 2065867 w 2065867"/>
                <a:gd name="connsiteY0" fmla="*/ 272966 h 1047666"/>
                <a:gd name="connsiteX1" fmla="*/ 629680 w 2065867"/>
                <a:gd name="connsiteY1" fmla="*/ 127705 h 1047666"/>
                <a:gd name="connsiteX2" fmla="*/ 4233 w 2065867"/>
                <a:gd name="connsiteY2" fmla="*/ 1039199 h 1047666"/>
                <a:gd name="connsiteX3" fmla="*/ 4233 w 2065867"/>
                <a:gd name="connsiteY3" fmla="*/ 1039199 h 1047666"/>
                <a:gd name="connsiteX4" fmla="*/ 0 w 2065867"/>
                <a:gd name="connsiteY4" fmla="*/ 1047666 h 1047666"/>
                <a:gd name="connsiteX0" fmla="*/ 2065867 w 2065867"/>
                <a:gd name="connsiteY0" fmla="*/ 343855 h 1118555"/>
                <a:gd name="connsiteX1" fmla="*/ 1280707 w 2065867"/>
                <a:gd name="connsiteY1" fmla="*/ 24211 h 1118555"/>
                <a:gd name="connsiteX2" fmla="*/ 629680 w 2065867"/>
                <a:gd name="connsiteY2" fmla="*/ 198594 h 1118555"/>
                <a:gd name="connsiteX3" fmla="*/ 4233 w 2065867"/>
                <a:gd name="connsiteY3" fmla="*/ 1110088 h 1118555"/>
                <a:gd name="connsiteX4" fmla="*/ 4233 w 2065867"/>
                <a:gd name="connsiteY4" fmla="*/ 1110088 h 1118555"/>
                <a:gd name="connsiteX5" fmla="*/ 0 w 2065867"/>
                <a:gd name="connsiteY5" fmla="*/ 1118555 h 1118555"/>
                <a:gd name="connsiteX0" fmla="*/ 2065867 w 2065867"/>
                <a:gd name="connsiteY0" fmla="*/ 600052 h 1155154"/>
                <a:gd name="connsiteX1" fmla="*/ 1280707 w 2065867"/>
                <a:gd name="connsiteY1" fmla="*/ 60810 h 1155154"/>
                <a:gd name="connsiteX2" fmla="*/ 629680 w 2065867"/>
                <a:gd name="connsiteY2" fmla="*/ 235193 h 1155154"/>
                <a:gd name="connsiteX3" fmla="*/ 4233 w 2065867"/>
                <a:gd name="connsiteY3" fmla="*/ 1146687 h 1155154"/>
                <a:gd name="connsiteX4" fmla="*/ 4233 w 2065867"/>
                <a:gd name="connsiteY4" fmla="*/ 1146687 h 1155154"/>
                <a:gd name="connsiteX5" fmla="*/ 0 w 2065867"/>
                <a:gd name="connsiteY5" fmla="*/ 1155154 h 1155154"/>
                <a:gd name="connsiteX0" fmla="*/ 2065867 w 2065867"/>
                <a:gd name="connsiteY0" fmla="*/ 600052 h 1155154"/>
                <a:gd name="connsiteX1" fmla="*/ 1280707 w 2065867"/>
                <a:gd name="connsiteY1" fmla="*/ 60810 h 1155154"/>
                <a:gd name="connsiteX2" fmla="*/ 629680 w 2065867"/>
                <a:gd name="connsiteY2" fmla="*/ 235193 h 1155154"/>
                <a:gd name="connsiteX3" fmla="*/ 4233 w 2065867"/>
                <a:gd name="connsiteY3" fmla="*/ 1146687 h 1155154"/>
                <a:gd name="connsiteX4" fmla="*/ 4233 w 2065867"/>
                <a:gd name="connsiteY4" fmla="*/ 1146687 h 1155154"/>
                <a:gd name="connsiteX5" fmla="*/ 0 w 2065867"/>
                <a:gd name="connsiteY5" fmla="*/ 1155154 h 1155154"/>
                <a:gd name="connsiteX0" fmla="*/ 2065867 w 2065867"/>
                <a:gd name="connsiteY0" fmla="*/ 558768 h 1113870"/>
                <a:gd name="connsiteX1" fmla="*/ 1280707 w 2065867"/>
                <a:gd name="connsiteY1" fmla="*/ 19526 h 1113870"/>
                <a:gd name="connsiteX2" fmla="*/ 629680 w 2065867"/>
                <a:gd name="connsiteY2" fmla="*/ 193909 h 1113870"/>
                <a:gd name="connsiteX3" fmla="*/ 4233 w 2065867"/>
                <a:gd name="connsiteY3" fmla="*/ 1105403 h 1113870"/>
                <a:gd name="connsiteX4" fmla="*/ 4233 w 2065867"/>
                <a:gd name="connsiteY4" fmla="*/ 1105403 h 1113870"/>
                <a:gd name="connsiteX5" fmla="*/ 0 w 2065867"/>
                <a:gd name="connsiteY5" fmla="*/ 1113870 h 1113870"/>
                <a:gd name="connsiteX0" fmla="*/ 2065867 w 2065867"/>
                <a:gd name="connsiteY0" fmla="*/ 572031 h 1127133"/>
                <a:gd name="connsiteX1" fmla="*/ 1280707 w 2065867"/>
                <a:gd name="connsiteY1" fmla="*/ 32789 h 1127133"/>
                <a:gd name="connsiteX2" fmla="*/ 629680 w 2065867"/>
                <a:gd name="connsiteY2" fmla="*/ 207172 h 1127133"/>
                <a:gd name="connsiteX3" fmla="*/ 4233 w 2065867"/>
                <a:gd name="connsiteY3" fmla="*/ 1118666 h 1127133"/>
                <a:gd name="connsiteX4" fmla="*/ 4233 w 2065867"/>
                <a:gd name="connsiteY4" fmla="*/ 1118666 h 1127133"/>
                <a:gd name="connsiteX5" fmla="*/ 0 w 2065867"/>
                <a:gd name="connsiteY5" fmla="*/ 1127133 h 112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5867" h="1127133">
                  <a:moveTo>
                    <a:pt x="2065867" y="572031"/>
                  </a:moveTo>
                  <a:cubicBezTo>
                    <a:pt x="1899295" y="400871"/>
                    <a:pt x="1520072" y="93599"/>
                    <a:pt x="1280707" y="32789"/>
                  </a:cubicBezTo>
                  <a:cubicBezTo>
                    <a:pt x="1041342" y="-28021"/>
                    <a:pt x="901291" y="-22174"/>
                    <a:pt x="629680" y="207172"/>
                  </a:cubicBezTo>
                  <a:cubicBezTo>
                    <a:pt x="291769" y="537588"/>
                    <a:pt x="133350" y="982503"/>
                    <a:pt x="4233" y="1118666"/>
                  </a:cubicBezTo>
                  <a:lnTo>
                    <a:pt x="4233" y="1118666"/>
                  </a:lnTo>
                  <a:lnTo>
                    <a:pt x="0" y="1127133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058961" y="3364102"/>
              <a:ext cx="1159933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MANLAN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342004" y="2508234"/>
              <a:ext cx="1139181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NetherLight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7312624" y="3261016"/>
              <a:ext cx="651775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Cern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cxnSp>
          <p:nvCxnSpPr>
            <p:cNvPr id="38" name="Straight Connector 12"/>
            <p:cNvCxnSpPr/>
            <p:nvPr/>
          </p:nvCxnSpPr>
          <p:spPr>
            <a:xfrm flipH="1">
              <a:off x="7241360" y="2810857"/>
              <a:ext cx="134705" cy="330244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4-Point Star 36"/>
            <p:cNvSpPr/>
            <p:nvPr/>
          </p:nvSpPr>
          <p:spPr>
            <a:xfrm>
              <a:off x="7099710" y="3012210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785940" y="3183671"/>
              <a:ext cx="581164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UvA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797223" y="2994149"/>
              <a:ext cx="1084648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CzechLight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cxnSp>
          <p:nvCxnSpPr>
            <p:cNvPr id="51" name="Straight Connector 12"/>
            <p:cNvCxnSpPr/>
            <p:nvPr/>
          </p:nvCxnSpPr>
          <p:spPr>
            <a:xfrm>
              <a:off x="5190375" y="3090292"/>
              <a:ext cx="313850" cy="158758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Freeform 59"/>
            <p:cNvSpPr/>
            <p:nvPr/>
          </p:nvSpPr>
          <p:spPr>
            <a:xfrm>
              <a:off x="5208076" y="2783534"/>
              <a:ext cx="2164274" cy="349173"/>
            </a:xfrm>
            <a:custGeom>
              <a:avLst/>
              <a:gdLst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368300 w 2065867"/>
                <a:gd name="connsiteY2" fmla="*/ 539045 h 1000478"/>
                <a:gd name="connsiteX3" fmla="*/ 4233 w 2065867"/>
                <a:gd name="connsiteY3" fmla="*/ 992011 h 1000478"/>
                <a:gd name="connsiteX4" fmla="*/ 4233 w 2065867"/>
                <a:gd name="connsiteY4" fmla="*/ 992011 h 1000478"/>
                <a:gd name="connsiteX5" fmla="*/ 0 w 2065867"/>
                <a:gd name="connsiteY5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876300 w 2065867"/>
                <a:gd name="connsiteY2" fmla="*/ 286129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778933 w 2065867"/>
                <a:gd name="connsiteY2" fmla="*/ 175032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102957 h 877657"/>
                <a:gd name="connsiteX1" fmla="*/ 778933 w 2065867"/>
                <a:gd name="connsiteY1" fmla="*/ 52211 h 877657"/>
                <a:gd name="connsiteX2" fmla="*/ 368300 w 2065867"/>
                <a:gd name="connsiteY2" fmla="*/ 416224 h 877657"/>
                <a:gd name="connsiteX3" fmla="*/ 4233 w 2065867"/>
                <a:gd name="connsiteY3" fmla="*/ 869190 h 877657"/>
                <a:gd name="connsiteX4" fmla="*/ 4233 w 2065867"/>
                <a:gd name="connsiteY4" fmla="*/ 869190 h 877657"/>
                <a:gd name="connsiteX5" fmla="*/ 0 w 2065867"/>
                <a:gd name="connsiteY5" fmla="*/ 877657 h 877657"/>
                <a:gd name="connsiteX0" fmla="*/ 2065867 w 2065867"/>
                <a:gd name="connsiteY0" fmla="*/ 65224 h 839924"/>
                <a:gd name="connsiteX1" fmla="*/ 1202207 w 2065867"/>
                <a:gd name="connsiteY1" fmla="*/ 465362 h 839924"/>
                <a:gd name="connsiteX2" fmla="*/ 778933 w 2065867"/>
                <a:gd name="connsiteY2" fmla="*/ 14478 h 839924"/>
                <a:gd name="connsiteX3" fmla="*/ 368300 w 2065867"/>
                <a:gd name="connsiteY3" fmla="*/ 378491 h 839924"/>
                <a:gd name="connsiteX4" fmla="*/ 4233 w 2065867"/>
                <a:gd name="connsiteY4" fmla="*/ 831457 h 839924"/>
                <a:gd name="connsiteX5" fmla="*/ 4233 w 2065867"/>
                <a:gd name="connsiteY5" fmla="*/ 831457 h 839924"/>
                <a:gd name="connsiteX6" fmla="*/ 0 w 2065867"/>
                <a:gd name="connsiteY6" fmla="*/ 839924 h 839924"/>
                <a:gd name="connsiteX0" fmla="*/ 1714500 w 1714500"/>
                <a:gd name="connsiteY0" fmla="*/ 224062 h 839924"/>
                <a:gd name="connsiteX1" fmla="*/ 1202207 w 1714500"/>
                <a:gd name="connsiteY1" fmla="*/ 465362 h 839924"/>
                <a:gd name="connsiteX2" fmla="*/ 778933 w 1714500"/>
                <a:gd name="connsiteY2" fmla="*/ 14478 h 839924"/>
                <a:gd name="connsiteX3" fmla="*/ 368300 w 1714500"/>
                <a:gd name="connsiteY3" fmla="*/ 378491 h 839924"/>
                <a:gd name="connsiteX4" fmla="*/ 4233 w 1714500"/>
                <a:gd name="connsiteY4" fmla="*/ 831457 h 839924"/>
                <a:gd name="connsiteX5" fmla="*/ 4233 w 1714500"/>
                <a:gd name="connsiteY5" fmla="*/ 831457 h 839924"/>
                <a:gd name="connsiteX6" fmla="*/ 0 w 1714500"/>
                <a:gd name="connsiteY6" fmla="*/ 839924 h 839924"/>
                <a:gd name="connsiteX0" fmla="*/ 1714500 w 1714500"/>
                <a:gd name="connsiteY0" fmla="*/ 0 h 615862"/>
                <a:gd name="connsiteX1" fmla="*/ 1202207 w 1714500"/>
                <a:gd name="connsiteY1" fmla="*/ 241300 h 615862"/>
                <a:gd name="connsiteX2" fmla="*/ 368300 w 1714500"/>
                <a:gd name="connsiteY2" fmla="*/ 154429 h 615862"/>
                <a:gd name="connsiteX3" fmla="*/ 4233 w 1714500"/>
                <a:gd name="connsiteY3" fmla="*/ 607395 h 615862"/>
                <a:gd name="connsiteX4" fmla="*/ 4233 w 1714500"/>
                <a:gd name="connsiteY4" fmla="*/ 607395 h 615862"/>
                <a:gd name="connsiteX5" fmla="*/ 0 w 1714500"/>
                <a:gd name="connsiteY5" fmla="*/ 615862 h 615862"/>
                <a:gd name="connsiteX0" fmla="*/ 1714500 w 1714500"/>
                <a:gd name="connsiteY0" fmla="*/ 0 h 615862"/>
                <a:gd name="connsiteX1" fmla="*/ 1202207 w 1714500"/>
                <a:gd name="connsiteY1" fmla="*/ 241300 h 615862"/>
                <a:gd name="connsiteX2" fmla="*/ 524934 w 1714500"/>
                <a:gd name="connsiteY2" fmla="*/ 546079 h 615862"/>
                <a:gd name="connsiteX3" fmla="*/ 4233 w 1714500"/>
                <a:gd name="connsiteY3" fmla="*/ 607395 h 615862"/>
                <a:gd name="connsiteX4" fmla="*/ 4233 w 1714500"/>
                <a:gd name="connsiteY4" fmla="*/ 607395 h 615862"/>
                <a:gd name="connsiteX5" fmla="*/ 0 w 1714500"/>
                <a:gd name="connsiteY5" fmla="*/ 615862 h 615862"/>
                <a:gd name="connsiteX0" fmla="*/ 1854200 w 1854200"/>
                <a:gd name="connsiteY0" fmla="*/ 0 h 607395"/>
                <a:gd name="connsiteX1" fmla="*/ 1341907 w 1854200"/>
                <a:gd name="connsiteY1" fmla="*/ 241300 h 607395"/>
                <a:gd name="connsiteX2" fmla="*/ 664634 w 1854200"/>
                <a:gd name="connsiteY2" fmla="*/ 546079 h 607395"/>
                <a:gd name="connsiteX3" fmla="*/ 143933 w 1854200"/>
                <a:gd name="connsiteY3" fmla="*/ 607395 h 607395"/>
                <a:gd name="connsiteX4" fmla="*/ 143933 w 1854200"/>
                <a:gd name="connsiteY4" fmla="*/ 607395 h 607395"/>
                <a:gd name="connsiteX5" fmla="*/ 0 w 1854200"/>
                <a:gd name="connsiteY5" fmla="*/ 463483 h 607395"/>
                <a:gd name="connsiteX0" fmla="*/ 1854200 w 1854200"/>
                <a:gd name="connsiteY0" fmla="*/ 0 h 607395"/>
                <a:gd name="connsiteX1" fmla="*/ 1341907 w 1854200"/>
                <a:gd name="connsiteY1" fmla="*/ 241300 h 607395"/>
                <a:gd name="connsiteX2" fmla="*/ 664634 w 1854200"/>
                <a:gd name="connsiteY2" fmla="*/ 546079 h 607395"/>
                <a:gd name="connsiteX3" fmla="*/ 143933 w 1854200"/>
                <a:gd name="connsiteY3" fmla="*/ 607395 h 607395"/>
                <a:gd name="connsiteX4" fmla="*/ 443594 w 1854200"/>
                <a:gd name="connsiteY4" fmla="*/ 526962 h 607395"/>
                <a:gd name="connsiteX5" fmla="*/ 0 w 1854200"/>
                <a:gd name="connsiteY5" fmla="*/ 463483 h 607395"/>
                <a:gd name="connsiteX0" fmla="*/ 1854200 w 1854200"/>
                <a:gd name="connsiteY0" fmla="*/ 0 h 593689"/>
                <a:gd name="connsiteX1" fmla="*/ 1341907 w 1854200"/>
                <a:gd name="connsiteY1" fmla="*/ 241300 h 593689"/>
                <a:gd name="connsiteX2" fmla="*/ 664634 w 1854200"/>
                <a:gd name="connsiteY2" fmla="*/ 546079 h 593689"/>
                <a:gd name="connsiteX3" fmla="*/ 443594 w 1854200"/>
                <a:gd name="connsiteY3" fmla="*/ 526962 h 593689"/>
                <a:gd name="connsiteX4" fmla="*/ 0 w 1854200"/>
                <a:gd name="connsiteY4" fmla="*/ 463483 h 593689"/>
                <a:gd name="connsiteX0" fmla="*/ 1854200 w 1854200"/>
                <a:gd name="connsiteY0" fmla="*/ 0 h 593689"/>
                <a:gd name="connsiteX1" fmla="*/ 1341907 w 1854200"/>
                <a:gd name="connsiteY1" fmla="*/ 241300 h 593689"/>
                <a:gd name="connsiteX2" fmla="*/ 664634 w 1854200"/>
                <a:gd name="connsiteY2" fmla="*/ 546079 h 593689"/>
                <a:gd name="connsiteX3" fmla="*/ 443594 w 1854200"/>
                <a:gd name="connsiteY3" fmla="*/ 526962 h 593689"/>
                <a:gd name="connsiteX4" fmla="*/ 0 w 1854200"/>
                <a:gd name="connsiteY4" fmla="*/ 463483 h 593689"/>
                <a:gd name="connsiteX0" fmla="*/ 1854200 w 1854200"/>
                <a:gd name="connsiteY0" fmla="*/ 0 h 603567"/>
                <a:gd name="connsiteX1" fmla="*/ 1341907 w 1854200"/>
                <a:gd name="connsiteY1" fmla="*/ 241300 h 603567"/>
                <a:gd name="connsiteX2" fmla="*/ 664634 w 1854200"/>
                <a:gd name="connsiteY2" fmla="*/ 546079 h 603567"/>
                <a:gd name="connsiteX3" fmla="*/ 274261 w 1854200"/>
                <a:gd name="connsiteY3" fmla="*/ 586229 h 603567"/>
                <a:gd name="connsiteX4" fmla="*/ 0 w 1854200"/>
                <a:gd name="connsiteY4" fmla="*/ 463483 h 603567"/>
                <a:gd name="connsiteX0" fmla="*/ 1854200 w 1854200"/>
                <a:gd name="connsiteY0" fmla="*/ 0 h 603567"/>
                <a:gd name="connsiteX1" fmla="*/ 1341907 w 1854200"/>
                <a:gd name="connsiteY1" fmla="*/ 241300 h 603567"/>
                <a:gd name="connsiteX2" fmla="*/ 664634 w 1854200"/>
                <a:gd name="connsiteY2" fmla="*/ 546079 h 603567"/>
                <a:gd name="connsiteX3" fmla="*/ 274261 w 1854200"/>
                <a:gd name="connsiteY3" fmla="*/ 586229 h 603567"/>
                <a:gd name="connsiteX4" fmla="*/ 0 w 1854200"/>
                <a:gd name="connsiteY4" fmla="*/ 463483 h 603567"/>
                <a:gd name="connsiteX0" fmla="*/ 2047330 w 2047330"/>
                <a:gd name="connsiteY0" fmla="*/ 0 h 925224"/>
                <a:gd name="connsiteX1" fmla="*/ 1341907 w 2047330"/>
                <a:gd name="connsiteY1" fmla="*/ 562957 h 925224"/>
                <a:gd name="connsiteX2" fmla="*/ 664634 w 2047330"/>
                <a:gd name="connsiteY2" fmla="*/ 867736 h 925224"/>
                <a:gd name="connsiteX3" fmla="*/ 274261 w 2047330"/>
                <a:gd name="connsiteY3" fmla="*/ 907886 h 925224"/>
                <a:gd name="connsiteX4" fmla="*/ 0 w 2047330"/>
                <a:gd name="connsiteY4" fmla="*/ 785140 h 925224"/>
                <a:gd name="connsiteX0" fmla="*/ 2047330 w 2047330"/>
                <a:gd name="connsiteY0" fmla="*/ 0 h 954329"/>
                <a:gd name="connsiteX1" fmla="*/ 1799107 w 2047330"/>
                <a:gd name="connsiteY1" fmla="*/ 388327 h 954329"/>
                <a:gd name="connsiteX2" fmla="*/ 664634 w 2047330"/>
                <a:gd name="connsiteY2" fmla="*/ 867736 h 954329"/>
                <a:gd name="connsiteX3" fmla="*/ 274261 w 2047330"/>
                <a:gd name="connsiteY3" fmla="*/ 907886 h 954329"/>
                <a:gd name="connsiteX4" fmla="*/ 0 w 2047330"/>
                <a:gd name="connsiteY4" fmla="*/ 785140 h 954329"/>
                <a:gd name="connsiteX0" fmla="*/ 2047330 w 2047330"/>
                <a:gd name="connsiteY0" fmla="*/ 0 h 912090"/>
                <a:gd name="connsiteX1" fmla="*/ 1799107 w 2047330"/>
                <a:gd name="connsiteY1" fmla="*/ 388327 h 912090"/>
                <a:gd name="connsiteX2" fmla="*/ 1198034 w 2047330"/>
                <a:gd name="connsiteY2" fmla="*/ 759915 h 912090"/>
                <a:gd name="connsiteX3" fmla="*/ 274261 w 2047330"/>
                <a:gd name="connsiteY3" fmla="*/ 907886 h 912090"/>
                <a:gd name="connsiteX4" fmla="*/ 0 w 2047330"/>
                <a:gd name="connsiteY4" fmla="*/ 785140 h 912090"/>
                <a:gd name="connsiteX0" fmla="*/ 2047330 w 2047330"/>
                <a:gd name="connsiteY0" fmla="*/ 0 h 912090"/>
                <a:gd name="connsiteX1" fmla="*/ 1799107 w 2047330"/>
                <a:gd name="connsiteY1" fmla="*/ 388327 h 912090"/>
                <a:gd name="connsiteX2" fmla="*/ 1198034 w 2047330"/>
                <a:gd name="connsiteY2" fmla="*/ 759915 h 912090"/>
                <a:gd name="connsiteX3" fmla="*/ 573922 w 2047330"/>
                <a:gd name="connsiteY3" fmla="*/ 907886 h 912090"/>
                <a:gd name="connsiteX4" fmla="*/ 0 w 2047330"/>
                <a:gd name="connsiteY4" fmla="*/ 785140 h 912090"/>
                <a:gd name="connsiteX0" fmla="*/ 2047330 w 2047330"/>
                <a:gd name="connsiteY0" fmla="*/ 0 h 886733"/>
                <a:gd name="connsiteX1" fmla="*/ 1799107 w 2047330"/>
                <a:gd name="connsiteY1" fmla="*/ 388327 h 886733"/>
                <a:gd name="connsiteX2" fmla="*/ 1198034 w 2047330"/>
                <a:gd name="connsiteY2" fmla="*/ 759915 h 886733"/>
                <a:gd name="connsiteX3" fmla="*/ 873583 w 2047330"/>
                <a:gd name="connsiteY3" fmla="*/ 703813 h 886733"/>
                <a:gd name="connsiteX4" fmla="*/ 0 w 2047330"/>
                <a:gd name="connsiteY4" fmla="*/ 785140 h 886733"/>
                <a:gd name="connsiteX0" fmla="*/ 2047330 w 2047330"/>
                <a:gd name="connsiteY0" fmla="*/ 0 h 886733"/>
                <a:gd name="connsiteX1" fmla="*/ 1799107 w 2047330"/>
                <a:gd name="connsiteY1" fmla="*/ 388327 h 886733"/>
                <a:gd name="connsiteX2" fmla="*/ 1497695 w 2047330"/>
                <a:gd name="connsiteY2" fmla="*/ 528135 h 886733"/>
                <a:gd name="connsiteX3" fmla="*/ 873583 w 2047330"/>
                <a:gd name="connsiteY3" fmla="*/ 703813 h 886733"/>
                <a:gd name="connsiteX4" fmla="*/ 0 w 2047330"/>
                <a:gd name="connsiteY4" fmla="*/ 785140 h 886733"/>
                <a:gd name="connsiteX0" fmla="*/ 2164274 w 2164274"/>
                <a:gd name="connsiteY0" fmla="*/ 136252 h 499117"/>
                <a:gd name="connsiteX1" fmla="*/ 1799107 w 2164274"/>
                <a:gd name="connsiteY1" fmla="*/ 711 h 499117"/>
                <a:gd name="connsiteX2" fmla="*/ 1497695 w 2164274"/>
                <a:gd name="connsiteY2" fmla="*/ 140519 h 499117"/>
                <a:gd name="connsiteX3" fmla="*/ 873583 w 2164274"/>
                <a:gd name="connsiteY3" fmla="*/ 316197 h 499117"/>
                <a:gd name="connsiteX4" fmla="*/ 0 w 2164274"/>
                <a:gd name="connsiteY4" fmla="*/ 397524 h 499117"/>
                <a:gd name="connsiteX0" fmla="*/ 2164274 w 2164274"/>
                <a:gd name="connsiteY0" fmla="*/ 25724 h 388589"/>
                <a:gd name="connsiteX1" fmla="*/ 1497695 w 2164274"/>
                <a:gd name="connsiteY1" fmla="*/ 29991 h 388589"/>
                <a:gd name="connsiteX2" fmla="*/ 873583 w 2164274"/>
                <a:gd name="connsiteY2" fmla="*/ 205669 h 388589"/>
                <a:gd name="connsiteX3" fmla="*/ 0 w 2164274"/>
                <a:gd name="connsiteY3" fmla="*/ 286996 h 388589"/>
                <a:gd name="connsiteX0" fmla="*/ 2164274 w 2164274"/>
                <a:gd name="connsiteY0" fmla="*/ 25724 h 292424"/>
                <a:gd name="connsiteX1" fmla="*/ 1497695 w 2164274"/>
                <a:gd name="connsiteY1" fmla="*/ 29991 h 292424"/>
                <a:gd name="connsiteX2" fmla="*/ 873583 w 2164274"/>
                <a:gd name="connsiteY2" fmla="*/ 205669 h 292424"/>
                <a:gd name="connsiteX3" fmla="*/ 0 w 2164274"/>
                <a:gd name="connsiteY3" fmla="*/ 286996 h 292424"/>
                <a:gd name="connsiteX0" fmla="*/ 2164274 w 2164274"/>
                <a:gd name="connsiteY0" fmla="*/ 0 h 266700"/>
                <a:gd name="connsiteX1" fmla="*/ 1497695 w 2164274"/>
                <a:gd name="connsiteY1" fmla="*/ 4267 h 266700"/>
                <a:gd name="connsiteX2" fmla="*/ 873583 w 2164274"/>
                <a:gd name="connsiteY2" fmla="*/ 47756 h 266700"/>
                <a:gd name="connsiteX3" fmla="*/ 0 w 2164274"/>
                <a:gd name="connsiteY3" fmla="*/ 261272 h 266700"/>
                <a:gd name="connsiteX0" fmla="*/ 2164274 w 2164274"/>
                <a:gd name="connsiteY0" fmla="*/ 0 h 266700"/>
                <a:gd name="connsiteX1" fmla="*/ 1497695 w 2164274"/>
                <a:gd name="connsiteY1" fmla="*/ 156667 h 266700"/>
                <a:gd name="connsiteX2" fmla="*/ 873583 w 2164274"/>
                <a:gd name="connsiteY2" fmla="*/ 47756 h 266700"/>
                <a:gd name="connsiteX3" fmla="*/ 0 w 2164274"/>
                <a:gd name="connsiteY3" fmla="*/ 261272 h 266700"/>
                <a:gd name="connsiteX0" fmla="*/ 2164274 w 2164274"/>
                <a:gd name="connsiteY0" fmla="*/ 0 h 266700"/>
                <a:gd name="connsiteX1" fmla="*/ 1697058 w 2164274"/>
                <a:gd name="connsiteY1" fmla="*/ 156667 h 266700"/>
                <a:gd name="connsiteX2" fmla="*/ 873583 w 2164274"/>
                <a:gd name="connsiteY2" fmla="*/ 47756 h 266700"/>
                <a:gd name="connsiteX3" fmla="*/ 0 w 2164274"/>
                <a:gd name="connsiteY3" fmla="*/ 261272 h 266700"/>
                <a:gd name="connsiteX0" fmla="*/ 2164274 w 2164274"/>
                <a:gd name="connsiteY0" fmla="*/ 63412 h 330112"/>
                <a:gd name="connsiteX1" fmla="*/ 1697058 w 2164274"/>
                <a:gd name="connsiteY1" fmla="*/ 0 h 330112"/>
                <a:gd name="connsiteX2" fmla="*/ 873583 w 2164274"/>
                <a:gd name="connsiteY2" fmla="*/ 111168 h 330112"/>
                <a:gd name="connsiteX3" fmla="*/ 0 w 2164274"/>
                <a:gd name="connsiteY3" fmla="*/ 324684 h 330112"/>
                <a:gd name="connsiteX0" fmla="*/ 2164274 w 2164274"/>
                <a:gd name="connsiteY0" fmla="*/ 63412 h 330112"/>
                <a:gd name="connsiteX1" fmla="*/ 1697058 w 2164274"/>
                <a:gd name="connsiteY1" fmla="*/ 0 h 330112"/>
                <a:gd name="connsiteX2" fmla="*/ 873583 w 2164274"/>
                <a:gd name="connsiteY2" fmla="*/ 243520 h 330112"/>
                <a:gd name="connsiteX3" fmla="*/ 0 w 2164274"/>
                <a:gd name="connsiteY3" fmla="*/ 324684 h 330112"/>
                <a:gd name="connsiteX0" fmla="*/ 2164274 w 2164274"/>
                <a:gd name="connsiteY0" fmla="*/ 63412 h 330112"/>
                <a:gd name="connsiteX1" fmla="*/ 1697058 w 2164274"/>
                <a:gd name="connsiteY1" fmla="*/ 0 h 330112"/>
                <a:gd name="connsiteX2" fmla="*/ 873583 w 2164274"/>
                <a:gd name="connsiteY2" fmla="*/ 243520 h 330112"/>
                <a:gd name="connsiteX3" fmla="*/ 0 w 2164274"/>
                <a:gd name="connsiteY3" fmla="*/ 324684 h 330112"/>
                <a:gd name="connsiteX0" fmla="*/ 2164274 w 2164274"/>
                <a:gd name="connsiteY0" fmla="*/ 0 h 266700"/>
                <a:gd name="connsiteX1" fmla="*/ 1620858 w 2164274"/>
                <a:gd name="connsiteY1" fmla="*/ 28669 h 266700"/>
                <a:gd name="connsiteX2" fmla="*/ 873583 w 2164274"/>
                <a:gd name="connsiteY2" fmla="*/ 180108 h 266700"/>
                <a:gd name="connsiteX3" fmla="*/ 0 w 2164274"/>
                <a:gd name="connsiteY3" fmla="*/ 261272 h 266700"/>
                <a:gd name="connsiteX0" fmla="*/ 2164274 w 2164274"/>
                <a:gd name="connsiteY0" fmla="*/ 0 h 297246"/>
                <a:gd name="connsiteX1" fmla="*/ 1620858 w 2164274"/>
                <a:gd name="connsiteY1" fmla="*/ 28669 h 297246"/>
                <a:gd name="connsiteX2" fmla="*/ 644917 w 2164274"/>
                <a:gd name="connsiteY2" fmla="*/ 258479 h 297246"/>
                <a:gd name="connsiteX3" fmla="*/ 0 w 2164274"/>
                <a:gd name="connsiteY3" fmla="*/ 261272 h 297246"/>
                <a:gd name="connsiteX0" fmla="*/ 2164274 w 2164274"/>
                <a:gd name="connsiteY0" fmla="*/ 0 h 297246"/>
                <a:gd name="connsiteX1" fmla="*/ 1620858 w 2164274"/>
                <a:gd name="connsiteY1" fmla="*/ 28669 h 297246"/>
                <a:gd name="connsiteX2" fmla="*/ 644917 w 2164274"/>
                <a:gd name="connsiteY2" fmla="*/ 258479 h 297246"/>
                <a:gd name="connsiteX3" fmla="*/ 0 w 2164274"/>
                <a:gd name="connsiteY3" fmla="*/ 261272 h 297246"/>
                <a:gd name="connsiteX0" fmla="*/ 2164274 w 2164274"/>
                <a:gd name="connsiteY0" fmla="*/ 42215 h 339461"/>
                <a:gd name="connsiteX1" fmla="*/ 1620858 w 2164274"/>
                <a:gd name="connsiteY1" fmla="*/ 70884 h 339461"/>
                <a:gd name="connsiteX2" fmla="*/ 644917 w 2164274"/>
                <a:gd name="connsiteY2" fmla="*/ 300694 h 339461"/>
                <a:gd name="connsiteX3" fmla="*/ 0 w 2164274"/>
                <a:gd name="connsiteY3" fmla="*/ 303487 h 339461"/>
                <a:gd name="connsiteX0" fmla="*/ 2164274 w 2164274"/>
                <a:gd name="connsiteY0" fmla="*/ 42215 h 339461"/>
                <a:gd name="connsiteX1" fmla="*/ 1620858 w 2164274"/>
                <a:gd name="connsiteY1" fmla="*/ 70884 h 339461"/>
                <a:gd name="connsiteX2" fmla="*/ 772525 w 2164274"/>
                <a:gd name="connsiteY2" fmla="*/ 300694 h 339461"/>
                <a:gd name="connsiteX3" fmla="*/ 0 w 2164274"/>
                <a:gd name="connsiteY3" fmla="*/ 303487 h 339461"/>
                <a:gd name="connsiteX0" fmla="*/ 2164274 w 2164274"/>
                <a:gd name="connsiteY0" fmla="*/ 42215 h 349173"/>
                <a:gd name="connsiteX1" fmla="*/ 1620858 w 2164274"/>
                <a:gd name="connsiteY1" fmla="*/ 70884 h 349173"/>
                <a:gd name="connsiteX2" fmla="*/ 772525 w 2164274"/>
                <a:gd name="connsiteY2" fmla="*/ 300694 h 349173"/>
                <a:gd name="connsiteX3" fmla="*/ 0 w 2164274"/>
                <a:gd name="connsiteY3" fmla="*/ 303487 h 349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4274" h="349173">
                  <a:moveTo>
                    <a:pt x="2164274" y="42215"/>
                  </a:moveTo>
                  <a:cubicBezTo>
                    <a:pt x="1983135" y="51771"/>
                    <a:pt x="1897247" y="0"/>
                    <a:pt x="1620858" y="70884"/>
                  </a:cubicBezTo>
                  <a:cubicBezTo>
                    <a:pt x="1354943" y="119115"/>
                    <a:pt x="1042668" y="261927"/>
                    <a:pt x="772525" y="300694"/>
                  </a:cubicBezTo>
                  <a:cubicBezTo>
                    <a:pt x="502382" y="339461"/>
                    <a:pt x="380322" y="349173"/>
                    <a:pt x="0" y="303487"/>
                  </a:cubicBez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4-Point Star 6"/>
            <p:cNvSpPr/>
            <p:nvPr/>
          </p:nvSpPr>
          <p:spPr>
            <a:xfrm>
              <a:off x="7241360" y="2658457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172626" y="2272670"/>
              <a:ext cx="1066800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KRLight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786994" y="3745929"/>
              <a:ext cx="643337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AIST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959591" y="3163619"/>
              <a:ext cx="1066800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KDDI Labs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3" name="Freeform 62"/>
            <p:cNvSpPr/>
            <p:nvPr/>
          </p:nvSpPr>
          <p:spPr>
            <a:xfrm flipH="1">
              <a:off x="2295576" y="2371667"/>
              <a:ext cx="2912500" cy="707567"/>
            </a:xfrm>
            <a:custGeom>
              <a:avLst/>
              <a:gdLst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368300 w 2065867"/>
                <a:gd name="connsiteY2" fmla="*/ 539045 h 1000478"/>
                <a:gd name="connsiteX3" fmla="*/ 4233 w 2065867"/>
                <a:gd name="connsiteY3" fmla="*/ 992011 h 1000478"/>
                <a:gd name="connsiteX4" fmla="*/ 4233 w 2065867"/>
                <a:gd name="connsiteY4" fmla="*/ 992011 h 1000478"/>
                <a:gd name="connsiteX5" fmla="*/ 0 w 2065867"/>
                <a:gd name="connsiteY5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876300 w 2065867"/>
                <a:gd name="connsiteY2" fmla="*/ 286129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778933 w 2065867"/>
                <a:gd name="connsiteY2" fmla="*/ 175032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778933 w 2065867"/>
                <a:gd name="connsiteY2" fmla="*/ 175032 h 1000478"/>
                <a:gd name="connsiteX3" fmla="*/ 4233 w 2065867"/>
                <a:gd name="connsiteY3" fmla="*/ 992011 h 1000478"/>
                <a:gd name="connsiteX4" fmla="*/ 4233 w 2065867"/>
                <a:gd name="connsiteY4" fmla="*/ 992011 h 1000478"/>
                <a:gd name="connsiteX5" fmla="*/ 0 w 2065867"/>
                <a:gd name="connsiteY5" fmla="*/ 1000478 h 1000478"/>
                <a:gd name="connsiteX0" fmla="*/ 2065867 w 2065867"/>
                <a:gd name="connsiteY0" fmla="*/ 178451 h 953151"/>
                <a:gd name="connsiteX1" fmla="*/ 778933 w 2065867"/>
                <a:gd name="connsiteY1" fmla="*/ 127705 h 953151"/>
                <a:gd name="connsiteX2" fmla="*/ 4233 w 2065867"/>
                <a:gd name="connsiteY2" fmla="*/ 944684 h 953151"/>
                <a:gd name="connsiteX3" fmla="*/ 4233 w 2065867"/>
                <a:gd name="connsiteY3" fmla="*/ 944684 h 953151"/>
                <a:gd name="connsiteX4" fmla="*/ 0 w 2065867"/>
                <a:gd name="connsiteY4" fmla="*/ 953151 h 953151"/>
                <a:gd name="connsiteX0" fmla="*/ 2065867 w 2065867"/>
                <a:gd name="connsiteY0" fmla="*/ 272966 h 1047666"/>
                <a:gd name="connsiteX1" fmla="*/ 629680 w 2065867"/>
                <a:gd name="connsiteY1" fmla="*/ 127705 h 1047666"/>
                <a:gd name="connsiteX2" fmla="*/ 4233 w 2065867"/>
                <a:gd name="connsiteY2" fmla="*/ 1039199 h 1047666"/>
                <a:gd name="connsiteX3" fmla="*/ 4233 w 2065867"/>
                <a:gd name="connsiteY3" fmla="*/ 1039199 h 1047666"/>
                <a:gd name="connsiteX4" fmla="*/ 0 w 2065867"/>
                <a:gd name="connsiteY4" fmla="*/ 1047666 h 1047666"/>
                <a:gd name="connsiteX0" fmla="*/ 2065867 w 2065867"/>
                <a:gd name="connsiteY0" fmla="*/ 343855 h 1118555"/>
                <a:gd name="connsiteX1" fmla="*/ 1280707 w 2065867"/>
                <a:gd name="connsiteY1" fmla="*/ 24211 h 1118555"/>
                <a:gd name="connsiteX2" fmla="*/ 629680 w 2065867"/>
                <a:gd name="connsiteY2" fmla="*/ 198594 h 1118555"/>
                <a:gd name="connsiteX3" fmla="*/ 4233 w 2065867"/>
                <a:gd name="connsiteY3" fmla="*/ 1110088 h 1118555"/>
                <a:gd name="connsiteX4" fmla="*/ 4233 w 2065867"/>
                <a:gd name="connsiteY4" fmla="*/ 1110088 h 1118555"/>
                <a:gd name="connsiteX5" fmla="*/ 0 w 2065867"/>
                <a:gd name="connsiteY5" fmla="*/ 1118555 h 1118555"/>
                <a:gd name="connsiteX0" fmla="*/ 2065867 w 2065867"/>
                <a:gd name="connsiteY0" fmla="*/ 600052 h 1155154"/>
                <a:gd name="connsiteX1" fmla="*/ 1280707 w 2065867"/>
                <a:gd name="connsiteY1" fmla="*/ 60810 h 1155154"/>
                <a:gd name="connsiteX2" fmla="*/ 629680 w 2065867"/>
                <a:gd name="connsiteY2" fmla="*/ 235193 h 1155154"/>
                <a:gd name="connsiteX3" fmla="*/ 4233 w 2065867"/>
                <a:gd name="connsiteY3" fmla="*/ 1146687 h 1155154"/>
                <a:gd name="connsiteX4" fmla="*/ 4233 w 2065867"/>
                <a:gd name="connsiteY4" fmla="*/ 1146687 h 1155154"/>
                <a:gd name="connsiteX5" fmla="*/ 0 w 2065867"/>
                <a:gd name="connsiteY5" fmla="*/ 1155154 h 1155154"/>
                <a:gd name="connsiteX0" fmla="*/ 2065867 w 2065867"/>
                <a:gd name="connsiteY0" fmla="*/ 600052 h 1155154"/>
                <a:gd name="connsiteX1" fmla="*/ 1280707 w 2065867"/>
                <a:gd name="connsiteY1" fmla="*/ 60810 h 1155154"/>
                <a:gd name="connsiteX2" fmla="*/ 629680 w 2065867"/>
                <a:gd name="connsiteY2" fmla="*/ 235193 h 1155154"/>
                <a:gd name="connsiteX3" fmla="*/ 4233 w 2065867"/>
                <a:gd name="connsiteY3" fmla="*/ 1146687 h 1155154"/>
                <a:gd name="connsiteX4" fmla="*/ 4233 w 2065867"/>
                <a:gd name="connsiteY4" fmla="*/ 1146687 h 1155154"/>
                <a:gd name="connsiteX5" fmla="*/ 0 w 2065867"/>
                <a:gd name="connsiteY5" fmla="*/ 1155154 h 1155154"/>
                <a:gd name="connsiteX0" fmla="*/ 2065867 w 2065867"/>
                <a:gd name="connsiteY0" fmla="*/ 570449 h 1125551"/>
                <a:gd name="connsiteX1" fmla="*/ 1280707 w 2065867"/>
                <a:gd name="connsiteY1" fmla="*/ 31207 h 1125551"/>
                <a:gd name="connsiteX2" fmla="*/ 629680 w 2065867"/>
                <a:gd name="connsiteY2" fmla="*/ 205590 h 1125551"/>
                <a:gd name="connsiteX3" fmla="*/ 4233 w 2065867"/>
                <a:gd name="connsiteY3" fmla="*/ 1117084 h 1125551"/>
                <a:gd name="connsiteX4" fmla="*/ 4233 w 2065867"/>
                <a:gd name="connsiteY4" fmla="*/ 1117084 h 1125551"/>
                <a:gd name="connsiteX5" fmla="*/ 0 w 2065867"/>
                <a:gd name="connsiteY5" fmla="*/ 1125551 h 1125551"/>
                <a:gd name="connsiteX0" fmla="*/ 2065867 w 2065867"/>
                <a:gd name="connsiteY0" fmla="*/ 570449 h 1125551"/>
                <a:gd name="connsiteX1" fmla="*/ 1280707 w 2065867"/>
                <a:gd name="connsiteY1" fmla="*/ 31207 h 1125551"/>
                <a:gd name="connsiteX2" fmla="*/ 629680 w 2065867"/>
                <a:gd name="connsiteY2" fmla="*/ 205590 h 1125551"/>
                <a:gd name="connsiteX3" fmla="*/ 4233 w 2065867"/>
                <a:gd name="connsiteY3" fmla="*/ 1117084 h 1125551"/>
                <a:gd name="connsiteX4" fmla="*/ 4233 w 2065867"/>
                <a:gd name="connsiteY4" fmla="*/ 1117084 h 1125551"/>
                <a:gd name="connsiteX5" fmla="*/ 0 w 2065867"/>
                <a:gd name="connsiteY5" fmla="*/ 1125551 h 112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5867" h="1125551">
                  <a:moveTo>
                    <a:pt x="2065867" y="570449"/>
                  </a:moveTo>
                  <a:cubicBezTo>
                    <a:pt x="1899295" y="399289"/>
                    <a:pt x="1520072" y="92017"/>
                    <a:pt x="1280707" y="31207"/>
                  </a:cubicBezTo>
                  <a:cubicBezTo>
                    <a:pt x="1041342" y="-29603"/>
                    <a:pt x="852130" y="-16314"/>
                    <a:pt x="629680" y="205590"/>
                  </a:cubicBezTo>
                  <a:cubicBezTo>
                    <a:pt x="381871" y="436561"/>
                    <a:pt x="133350" y="980921"/>
                    <a:pt x="4233" y="1117084"/>
                  </a:cubicBezTo>
                  <a:lnTo>
                    <a:pt x="4233" y="1117084"/>
                  </a:lnTo>
                  <a:lnTo>
                    <a:pt x="0" y="1125551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4852718" y="2635043"/>
              <a:ext cx="980117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StarLight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>
              <a:off x="5504225" y="2203024"/>
              <a:ext cx="2051205" cy="1034973"/>
            </a:xfrm>
            <a:custGeom>
              <a:avLst/>
              <a:gdLst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368300 w 2065867"/>
                <a:gd name="connsiteY2" fmla="*/ 539045 h 1000478"/>
                <a:gd name="connsiteX3" fmla="*/ 4233 w 2065867"/>
                <a:gd name="connsiteY3" fmla="*/ 992011 h 1000478"/>
                <a:gd name="connsiteX4" fmla="*/ 4233 w 2065867"/>
                <a:gd name="connsiteY4" fmla="*/ 992011 h 1000478"/>
                <a:gd name="connsiteX5" fmla="*/ 0 w 2065867"/>
                <a:gd name="connsiteY5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876300 w 2065867"/>
                <a:gd name="connsiteY2" fmla="*/ 286129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778933 w 2065867"/>
                <a:gd name="connsiteY2" fmla="*/ 175032 h 1000478"/>
                <a:gd name="connsiteX3" fmla="*/ 368300 w 2065867"/>
                <a:gd name="connsiteY3" fmla="*/ 539045 h 1000478"/>
                <a:gd name="connsiteX4" fmla="*/ 4233 w 2065867"/>
                <a:gd name="connsiteY4" fmla="*/ 992011 h 1000478"/>
                <a:gd name="connsiteX5" fmla="*/ 4233 w 2065867"/>
                <a:gd name="connsiteY5" fmla="*/ 992011 h 1000478"/>
                <a:gd name="connsiteX6" fmla="*/ 0 w 2065867"/>
                <a:gd name="connsiteY6" fmla="*/ 1000478 h 1000478"/>
                <a:gd name="connsiteX0" fmla="*/ 2065867 w 2065867"/>
                <a:gd name="connsiteY0" fmla="*/ 225778 h 1000478"/>
                <a:gd name="connsiteX1" fmla="*/ 1291167 w 2065867"/>
                <a:gd name="connsiteY1" fmla="*/ 52211 h 1000478"/>
                <a:gd name="connsiteX2" fmla="*/ 778933 w 2065867"/>
                <a:gd name="connsiteY2" fmla="*/ 175032 h 1000478"/>
                <a:gd name="connsiteX3" fmla="*/ 4233 w 2065867"/>
                <a:gd name="connsiteY3" fmla="*/ 992011 h 1000478"/>
                <a:gd name="connsiteX4" fmla="*/ 4233 w 2065867"/>
                <a:gd name="connsiteY4" fmla="*/ 992011 h 1000478"/>
                <a:gd name="connsiteX5" fmla="*/ 0 w 2065867"/>
                <a:gd name="connsiteY5" fmla="*/ 1000478 h 1000478"/>
                <a:gd name="connsiteX0" fmla="*/ 2065867 w 2065867"/>
                <a:gd name="connsiteY0" fmla="*/ 178451 h 953151"/>
                <a:gd name="connsiteX1" fmla="*/ 778933 w 2065867"/>
                <a:gd name="connsiteY1" fmla="*/ 127705 h 953151"/>
                <a:gd name="connsiteX2" fmla="*/ 4233 w 2065867"/>
                <a:gd name="connsiteY2" fmla="*/ 944684 h 953151"/>
                <a:gd name="connsiteX3" fmla="*/ 4233 w 2065867"/>
                <a:gd name="connsiteY3" fmla="*/ 944684 h 953151"/>
                <a:gd name="connsiteX4" fmla="*/ 0 w 2065867"/>
                <a:gd name="connsiteY4" fmla="*/ 953151 h 953151"/>
                <a:gd name="connsiteX0" fmla="*/ 2065867 w 2065867"/>
                <a:gd name="connsiteY0" fmla="*/ 272966 h 1047666"/>
                <a:gd name="connsiteX1" fmla="*/ 629680 w 2065867"/>
                <a:gd name="connsiteY1" fmla="*/ 127705 h 1047666"/>
                <a:gd name="connsiteX2" fmla="*/ 4233 w 2065867"/>
                <a:gd name="connsiteY2" fmla="*/ 1039199 h 1047666"/>
                <a:gd name="connsiteX3" fmla="*/ 4233 w 2065867"/>
                <a:gd name="connsiteY3" fmla="*/ 1039199 h 1047666"/>
                <a:gd name="connsiteX4" fmla="*/ 0 w 2065867"/>
                <a:gd name="connsiteY4" fmla="*/ 1047666 h 1047666"/>
                <a:gd name="connsiteX0" fmla="*/ 2065867 w 2065867"/>
                <a:gd name="connsiteY0" fmla="*/ 343855 h 1118555"/>
                <a:gd name="connsiteX1" fmla="*/ 1280707 w 2065867"/>
                <a:gd name="connsiteY1" fmla="*/ 24211 h 1118555"/>
                <a:gd name="connsiteX2" fmla="*/ 629680 w 2065867"/>
                <a:gd name="connsiteY2" fmla="*/ 198594 h 1118555"/>
                <a:gd name="connsiteX3" fmla="*/ 4233 w 2065867"/>
                <a:gd name="connsiteY3" fmla="*/ 1110088 h 1118555"/>
                <a:gd name="connsiteX4" fmla="*/ 4233 w 2065867"/>
                <a:gd name="connsiteY4" fmla="*/ 1110088 h 1118555"/>
                <a:gd name="connsiteX5" fmla="*/ 0 w 2065867"/>
                <a:gd name="connsiteY5" fmla="*/ 1118555 h 1118555"/>
                <a:gd name="connsiteX0" fmla="*/ 2065867 w 2065867"/>
                <a:gd name="connsiteY0" fmla="*/ 600052 h 1155154"/>
                <a:gd name="connsiteX1" fmla="*/ 1280707 w 2065867"/>
                <a:gd name="connsiteY1" fmla="*/ 60810 h 1155154"/>
                <a:gd name="connsiteX2" fmla="*/ 629680 w 2065867"/>
                <a:gd name="connsiteY2" fmla="*/ 235193 h 1155154"/>
                <a:gd name="connsiteX3" fmla="*/ 4233 w 2065867"/>
                <a:gd name="connsiteY3" fmla="*/ 1146687 h 1155154"/>
                <a:gd name="connsiteX4" fmla="*/ 4233 w 2065867"/>
                <a:gd name="connsiteY4" fmla="*/ 1146687 h 1155154"/>
                <a:gd name="connsiteX5" fmla="*/ 0 w 2065867"/>
                <a:gd name="connsiteY5" fmla="*/ 1155154 h 1155154"/>
                <a:gd name="connsiteX0" fmla="*/ 2065867 w 2065867"/>
                <a:gd name="connsiteY0" fmla="*/ 600052 h 1155154"/>
                <a:gd name="connsiteX1" fmla="*/ 1280707 w 2065867"/>
                <a:gd name="connsiteY1" fmla="*/ 60810 h 1155154"/>
                <a:gd name="connsiteX2" fmla="*/ 629680 w 2065867"/>
                <a:gd name="connsiteY2" fmla="*/ 235193 h 1155154"/>
                <a:gd name="connsiteX3" fmla="*/ 4233 w 2065867"/>
                <a:gd name="connsiteY3" fmla="*/ 1146687 h 1155154"/>
                <a:gd name="connsiteX4" fmla="*/ 4233 w 2065867"/>
                <a:gd name="connsiteY4" fmla="*/ 1146687 h 1155154"/>
                <a:gd name="connsiteX5" fmla="*/ 0 w 2065867"/>
                <a:gd name="connsiteY5" fmla="*/ 1155154 h 1155154"/>
                <a:gd name="connsiteX0" fmla="*/ 2065867 w 2065867"/>
                <a:gd name="connsiteY0" fmla="*/ 540460 h 1095562"/>
                <a:gd name="connsiteX1" fmla="*/ 1280707 w 2065867"/>
                <a:gd name="connsiteY1" fmla="*/ 1218 h 1095562"/>
                <a:gd name="connsiteX2" fmla="*/ 574263 w 2065867"/>
                <a:gd name="connsiteY2" fmla="*/ 408444 h 1095562"/>
                <a:gd name="connsiteX3" fmla="*/ 4233 w 2065867"/>
                <a:gd name="connsiteY3" fmla="*/ 1087095 h 1095562"/>
                <a:gd name="connsiteX4" fmla="*/ 4233 w 2065867"/>
                <a:gd name="connsiteY4" fmla="*/ 1087095 h 1095562"/>
                <a:gd name="connsiteX5" fmla="*/ 0 w 2065867"/>
                <a:gd name="connsiteY5" fmla="*/ 1095562 h 1095562"/>
                <a:gd name="connsiteX0" fmla="*/ 2065867 w 2065867"/>
                <a:gd name="connsiteY0" fmla="*/ 344569 h 899671"/>
                <a:gd name="connsiteX1" fmla="*/ 1311495 w 2065867"/>
                <a:gd name="connsiteY1" fmla="*/ 3491 h 899671"/>
                <a:gd name="connsiteX2" fmla="*/ 574263 w 2065867"/>
                <a:gd name="connsiteY2" fmla="*/ 212553 h 899671"/>
                <a:gd name="connsiteX3" fmla="*/ 4233 w 2065867"/>
                <a:gd name="connsiteY3" fmla="*/ 891204 h 899671"/>
                <a:gd name="connsiteX4" fmla="*/ 4233 w 2065867"/>
                <a:gd name="connsiteY4" fmla="*/ 891204 h 899671"/>
                <a:gd name="connsiteX5" fmla="*/ 0 w 2065867"/>
                <a:gd name="connsiteY5" fmla="*/ 899671 h 899671"/>
                <a:gd name="connsiteX0" fmla="*/ 2059709 w 2059709"/>
                <a:gd name="connsiteY0" fmla="*/ 257473 h 896795"/>
                <a:gd name="connsiteX1" fmla="*/ 1311495 w 2059709"/>
                <a:gd name="connsiteY1" fmla="*/ 615 h 896795"/>
                <a:gd name="connsiteX2" fmla="*/ 574263 w 2059709"/>
                <a:gd name="connsiteY2" fmla="*/ 209677 h 896795"/>
                <a:gd name="connsiteX3" fmla="*/ 4233 w 2059709"/>
                <a:gd name="connsiteY3" fmla="*/ 888328 h 896795"/>
                <a:gd name="connsiteX4" fmla="*/ 4233 w 2059709"/>
                <a:gd name="connsiteY4" fmla="*/ 888328 h 896795"/>
                <a:gd name="connsiteX5" fmla="*/ 0 w 2059709"/>
                <a:gd name="connsiteY5" fmla="*/ 896795 h 896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9709" h="896795">
                  <a:moveTo>
                    <a:pt x="2059709" y="257473"/>
                  </a:moveTo>
                  <a:cubicBezTo>
                    <a:pt x="1893137" y="86313"/>
                    <a:pt x="1559069" y="8581"/>
                    <a:pt x="1311495" y="615"/>
                  </a:cubicBezTo>
                  <a:cubicBezTo>
                    <a:pt x="1063921" y="-7351"/>
                    <a:pt x="810041" y="62111"/>
                    <a:pt x="574263" y="209677"/>
                  </a:cubicBezTo>
                  <a:cubicBezTo>
                    <a:pt x="359774" y="366310"/>
                    <a:pt x="133350" y="752165"/>
                    <a:pt x="4233" y="888328"/>
                  </a:cubicBezTo>
                  <a:lnTo>
                    <a:pt x="4233" y="888328"/>
                  </a:lnTo>
                  <a:lnTo>
                    <a:pt x="0" y="8967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4-Point Star 7"/>
            <p:cNvSpPr/>
            <p:nvPr/>
          </p:nvSpPr>
          <p:spPr>
            <a:xfrm>
              <a:off x="7426859" y="2340935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4-Point Star 4"/>
            <p:cNvSpPr/>
            <p:nvPr/>
          </p:nvSpPr>
          <p:spPr>
            <a:xfrm>
              <a:off x="5369527" y="3090290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657065" y="3176407"/>
              <a:ext cx="719063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ESnet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cxnSp>
          <p:nvCxnSpPr>
            <p:cNvPr id="71" name="Straight Connector 12"/>
            <p:cNvCxnSpPr/>
            <p:nvPr/>
          </p:nvCxnSpPr>
          <p:spPr>
            <a:xfrm flipH="1">
              <a:off x="4251720" y="3044659"/>
              <a:ext cx="956356" cy="297386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12"/>
            <p:cNvCxnSpPr/>
            <p:nvPr/>
          </p:nvCxnSpPr>
          <p:spPr>
            <a:xfrm flipH="1">
              <a:off x="1627593" y="3409506"/>
              <a:ext cx="398637" cy="227728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12"/>
            <p:cNvCxnSpPr/>
            <p:nvPr/>
          </p:nvCxnSpPr>
          <p:spPr>
            <a:xfrm>
              <a:off x="2026232" y="3409506"/>
              <a:ext cx="202307" cy="336423"/>
            </a:xfrm>
            <a:prstGeom prst="straightConnector1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3662784" y="3626333"/>
              <a:ext cx="999534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Cal Tech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4-Point Star 5"/>
            <p:cNvSpPr/>
            <p:nvPr/>
          </p:nvSpPr>
          <p:spPr>
            <a:xfrm>
              <a:off x="5073375" y="2920472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109297" y="2233109"/>
              <a:ext cx="999035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GLORIAD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cxnSp>
          <p:nvCxnSpPr>
            <p:cNvPr id="66" name="Straight Connector 65"/>
            <p:cNvCxnSpPr/>
            <p:nvPr/>
          </p:nvCxnSpPr>
          <p:spPr>
            <a:xfrm>
              <a:off x="7696260" y="2810858"/>
              <a:ext cx="437494" cy="1272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4-Point Star 79"/>
            <p:cNvSpPr/>
            <p:nvPr/>
          </p:nvSpPr>
          <p:spPr>
            <a:xfrm>
              <a:off x="8008283" y="2666510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185609" y="2653676"/>
              <a:ext cx="942761" cy="296208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GEANT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5859766" y="2823580"/>
              <a:ext cx="556572" cy="281929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ACE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1" name="4-Point Star 10"/>
            <p:cNvSpPr/>
            <p:nvPr/>
          </p:nvSpPr>
          <p:spPr>
            <a:xfrm>
              <a:off x="1891528" y="3249051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4-Point Star 38"/>
            <p:cNvSpPr/>
            <p:nvPr/>
          </p:nvSpPr>
          <p:spPr>
            <a:xfrm>
              <a:off x="1492991" y="3470317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4-Point Star 49"/>
            <p:cNvSpPr/>
            <p:nvPr/>
          </p:nvSpPr>
          <p:spPr>
            <a:xfrm>
              <a:off x="2088012" y="3560211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4-Point Star 51"/>
            <p:cNvSpPr/>
            <p:nvPr/>
          </p:nvSpPr>
          <p:spPr>
            <a:xfrm>
              <a:off x="2160930" y="2549786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4-Point Star 69"/>
            <p:cNvSpPr/>
            <p:nvPr/>
          </p:nvSpPr>
          <p:spPr>
            <a:xfrm>
              <a:off x="4135210" y="3185139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4-Point Star 73"/>
            <p:cNvSpPr/>
            <p:nvPr/>
          </p:nvSpPr>
          <p:spPr>
            <a:xfrm>
              <a:off x="4269910" y="3485581"/>
              <a:ext cx="269401" cy="317522"/>
            </a:xfrm>
            <a:prstGeom prst="star4">
              <a:avLst/>
            </a:prstGeom>
            <a:gradFill>
              <a:gsLst>
                <a:gs pos="0">
                  <a:srgbClr val="FF7200"/>
                </a:gs>
                <a:gs pos="100000">
                  <a:srgbClr val="FFFF00"/>
                </a:gs>
              </a:gsLst>
            </a:gradFill>
            <a:ln>
              <a:solidFill>
                <a:srgbClr val="FF0000"/>
              </a:solidFill>
            </a:ln>
            <a:effectLst>
              <a:outerShdw blurRad="40000" dist="88900" dir="3000000" rotWithShape="0">
                <a:srgbClr val="FF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34100" y="2064465"/>
              <a:ext cx="1153326" cy="277117"/>
            </a:xfrm>
            <a:prstGeom prst="rect">
              <a:avLst/>
            </a:prstGeom>
            <a:noFill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Nordunet</a:t>
              </a:r>
              <a:endParaRPr lang="en-US" sz="1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83" name="Content Placeholder 82"/>
          <p:cNvSpPr>
            <a:spLocks noGrp="1"/>
          </p:cNvSpPr>
          <p:nvPr>
            <p:ph idx="1"/>
          </p:nvPr>
        </p:nvSpPr>
        <p:spPr>
          <a:xfrm>
            <a:off x="645875" y="3762647"/>
            <a:ext cx="7772400" cy="2460353"/>
          </a:xfrm>
          <a:solidFill>
            <a:schemeClr val="tx2">
              <a:lumMod val="95000"/>
              <a:alpha val="50000"/>
            </a:schemeClr>
          </a:solidFill>
          <a:effectLst>
            <a:softEdge rad="165100"/>
          </a:effectLst>
        </p:spPr>
        <p:txBody>
          <a:bodyPr/>
          <a:lstStyle/>
          <a:p>
            <a:r>
              <a:rPr lang="en-US" dirty="0" smtClean="0">
                <a:solidFill>
                  <a:srgbClr val="CCFFCC"/>
                </a:solidFill>
              </a:rPr>
              <a:t>The Global Lambda Integrated Facility (GLIF)</a:t>
            </a:r>
          </a:p>
          <a:p>
            <a:pPr lvl="1"/>
            <a:r>
              <a:rPr lang="en-US" sz="2000" dirty="0" smtClean="0">
                <a:solidFill>
                  <a:srgbClr val="CCFFCC"/>
                </a:solidFill>
              </a:rPr>
              <a:t>The GLIF Automated GOLE Pilot was initiated in 2010 to provide a global fabric of Open </a:t>
            </a:r>
            <a:r>
              <a:rPr lang="en-US" sz="2000" dirty="0" err="1" smtClean="0">
                <a:solidFill>
                  <a:srgbClr val="CCFFCC"/>
                </a:solidFill>
              </a:rPr>
              <a:t>Lightpath</a:t>
            </a:r>
            <a:r>
              <a:rPr lang="en-US" sz="2000" dirty="0" smtClean="0">
                <a:solidFill>
                  <a:srgbClr val="CCFFCC"/>
                </a:solidFill>
              </a:rPr>
              <a:t> Exchanges for the express purpose of maturing the dynamic provisioning software, demonstrating the value of GOLEs to emerging network service models, and to develop a set of BCP for these services.</a:t>
            </a:r>
            <a:endParaRPr lang="en-US" sz="2000" dirty="0">
              <a:solidFill>
                <a:srgbClr val="CCFFCC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NSI Demo at SC2011</a:t>
            </a:r>
            <a:endParaRPr lang="en-US" dirty="0"/>
          </a:p>
        </p:txBody>
      </p:sp>
      <p:pic>
        <p:nvPicPr>
          <p:cNvPr id="4" name="Picture 3" descr="SC2011 Demo Diag v5d captioned.ppt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862445"/>
            <a:ext cx="6769100" cy="52306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46400" y="5745262"/>
            <a:ext cx="1814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Playground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492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152400"/>
            <a:ext cx="7124700" cy="847725"/>
          </a:xfrm>
        </p:spPr>
        <p:txBody>
          <a:bodyPr/>
          <a:lstStyle/>
          <a:p>
            <a:r>
              <a:rPr lang="en-US" dirty="0" smtClean="0"/>
              <a:t>NSI Software Implementations: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err="1" smtClean="0"/>
              <a:t>OpenNSA</a:t>
            </a:r>
            <a:r>
              <a:rPr lang="en-US" dirty="0" smtClean="0"/>
              <a:t> – NORDUnet (Copenhagen, DK)</a:t>
            </a:r>
          </a:p>
          <a:p>
            <a:r>
              <a:rPr lang="en-US" b="1" i="1" dirty="0" smtClean="0"/>
              <a:t>DRAC</a:t>
            </a:r>
            <a:r>
              <a:rPr lang="en-US" dirty="0" smtClean="0"/>
              <a:t> – SURFnet (Amsterdam, NL)</a:t>
            </a:r>
          </a:p>
          <a:p>
            <a:r>
              <a:rPr lang="en-US" b="1" i="1" dirty="0" err="1" smtClean="0"/>
              <a:t>AutoBAHN</a:t>
            </a:r>
            <a:r>
              <a:rPr lang="en-US" dirty="0" smtClean="0"/>
              <a:t> – GEANT (Poznan, PL)</a:t>
            </a:r>
          </a:p>
          <a:p>
            <a:r>
              <a:rPr lang="en-US" b="1" i="1" dirty="0" smtClean="0"/>
              <a:t>G-LAMBDA-A  </a:t>
            </a:r>
            <a:r>
              <a:rPr lang="en-US" dirty="0" smtClean="0"/>
              <a:t>-  AIST (Tsukuba, JP)</a:t>
            </a:r>
          </a:p>
          <a:p>
            <a:r>
              <a:rPr lang="en-US" b="1" i="1" dirty="0" smtClean="0"/>
              <a:t>G-LAMBDA</a:t>
            </a:r>
            <a:r>
              <a:rPr lang="en-US" dirty="0" smtClean="0"/>
              <a:t>-K – KDDI Labs (</a:t>
            </a:r>
            <a:r>
              <a:rPr lang="en-US" dirty="0" err="1" smtClean="0"/>
              <a:t>Fujimino</a:t>
            </a:r>
            <a:r>
              <a:rPr lang="en-US" dirty="0" smtClean="0"/>
              <a:t>, JP)</a:t>
            </a:r>
          </a:p>
          <a:p>
            <a:r>
              <a:rPr lang="en-US" b="1" i="1" dirty="0" err="1" smtClean="0"/>
              <a:t>DynamicKL</a:t>
            </a:r>
            <a:r>
              <a:rPr lang="en-US" dirty="0" smtClean="0"/>
              <a:t> – KISTI (</a:t>
            </a:r>
            <a:r>
              <a:rPr lang="en-US" dirty="0" err="1" smtClean="0"/>
              <a:t>Daejeon</a:t>
            </a:r>
            <a:r>
              <a:rPr lang="en-US" dirty="0" smtClean="0"/>
              <a:t>, KR)</a:t>
            </a:r>
          </a:p>
          <a:p>
            <a:r>
              <a:rPr lang="en-US" b="1" i="1" dirty="0" smtClean="0"/>
              <a:t>OSCARS</a:t>
            </a:r>
            <a:r>
              <a:rPr lang="en-US" dirty="0" smtClean="0"/>
              <a:t> – ESnet (Berkeley, US)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251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Watch it Live!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85875"/>
            <a:ext cx="8216900" cy="4786313"/>
          </a:xfrm>
        </p:spPr>
        <p:txBody>
          <a:bodyPr/>
          <a:lstStyle/>
          <a:p>
            <a:r>
              <a:rPr lang="en-US" sz="2400" b="1" dirty="0"/>
              <a:t>Visualization</a:t>
            </a:r>
          </a:p>
          <a:p>
            <a:r>
              <a:rPr lang="en-US" sz="2400" dirty="0"/>
              <a:t>Java web start thing: </a:t>
            </a:r>
            <a:r>
              <a:rPr lang="nl-NL" sz="2400" dirty="0" smtClean="0">
                <a:hlinkClick r:id="rId2"/>
              </a:rPr>
              <a:t>http://163.220.30.174:8070/monitor.jnlp</a:t>
            </a:r>
            <a:endParaRPr lang="en-US" sz="2400" dirty="0"/>
          </a:p>
          <a:p>
            <a:r>
              <a:rPr lang="en-US" sz="2400" dirty="0"/>
              <a:t>Google earth plugin: </a:t>
            </a:r>
            <a:r>
              <a:rPr lang="nl-NL" sz="2400" dirty="0" smtClean="0">
                <a:hlinkClick r:id="rId3"/>
              </a:rPr>
              <a:t>http://kote-ps-1.ps.jgn-x.jp/ps/autoearth-nsi/</a:t>
            </a:r>
            <a:endParaRPr lang="en-US" sz="2400" dirty="0"/>
          </a:p>
          <a:p>
            <a:r>
              <a:rPr lang="en-US" sz="2400" dirty="0"/>
              <a:t>Google earth </a:t>
            </a:r>
            <a:r>
              <a:rPr lang="en-US" sz="2400" dirty="0" err="1"/>
              <a:t>kml</a:t>
            </a:r>
            <a:r>
              <a:rPr lang="en-US" sz="2400" dirty="0"/>
              <a:t>: </a:t>
            </a:r>
            <a:r>
              <a:rPr lang="en-US" sz="2400" dirty="0">
                <a:hlinkClick r:id="rId4"/>
              </a:rPr>
              <a:t>http://kote-ps-1.ps.jgn-x.jp/ps/autoearth-</a:t>
            </a:r>
            <a:r>
              <a:rPr lang="en-US" sz="2400" dirty="0" smtClean="0">
                <a:hlinkClick r:id="rId4"/>
              </a:rPr>
              <a:t>nsiAutoMAP.kml 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36304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NSI Development &amp; Road 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 smtClean="0"/>
              <a:t>OGF NSI-CS version 1.0 is in final draft now</a:t>
            </a:r>
          </a:p>
          <a:p>
            <a:r>
              <a:rPr lang="en-US" sz="2000" dirty="0" smtClean="0"/>
              <a:t>Demos:</a:t>
            </a:r>
          </a:p>
          <a:p>
            <a:pPr lvl="1"/>
            <a:r>
              <a:rPr lang="en-US" sz="1600" dirty="0" smtClean="0"/>
              <a:t>Sep 2011: First NSI CS </a:t>
            </a:r>
            <a:r>
              <a:rPr lang="en-US" sz="1600" dirty="0" err="1" smtClean="0"/>
              <a:t>Interop</a:t>
            </a:r>
            <a:r>
              <a:rPr lang="en-US" sz="1600" dirty="0" smtClean="0"/>
              <a:t> </a:t>
            </a:r>
            <a:r>
              <a:rPr lang="en-US" sz="1600" dirty="0" err="1" smtClean="0"/>
              <a:t>Plugfest</a:t>
            </a:r>
            <a:r>
              <a:rPr lang="en-US" sz="1600" dirty="0" smtClean="0"/>
              <a:t> – GLIF 2011 Rio de Janeiro, BR</a:t>
            </a:r>
          </a:p>
          <a:p>
            <a:pPr lvl="1"/>
            <a:r>
              <a:rPr lang="en-US" sz="1600" dirty="0" smtClean="0"/>
              <a:t>Oct 2011: First NSI Transport Provisioning  Future Internet Assembly 2011 Poznan, PL</a:t>
            </a:r>
          </a:p>
          <a:p>
            <a:pPr lvl="1"/>
            <a:r>
              <a:rPr lang="en-US" sz="1600" b="1" dirty="0" smtClean="0"/>
              <a:t>Nov 2011: Global NSI + </a:t>
            </a:r>
            <a:r>
              <a:rPr lang="en-US" sz="1600" b="1" dirty="0" err="1" smtClean="0"/>
              <a:t>AutoGOLE</a:t>
            </a:r>
            <a:r>
              <a:rPr lang="en-US" sz="1600" b="1" dirty="0" smtClean="0"/>
              <a:t> Demonstration Supercomputing 2011 Seattle, US</a:t>
            </a:r>
          </a:p>
          <a:p>
            <a:r>
              <a:rPr lang="en-US" sz="2400" dirty="0" smtClean="0"/>
              <a:t>Futures:</a:t>
            </a:r>
          </a:p>
          <a:p>
            <a:pPr lvl="1"/>
            <a:r>
              <a:rPr lang="en-US" sz="2000" dirty="0" smtClean="0"/>
              <a:t>NSI Topology – dynamic distributed topology exchange.  Required to automated the local maintenance of local topology and to enable scalable global </a:t>
            </a:r>
            <a:r>
              <a:rPr lang="en-US" sz="2000" dirty="0" err="1" smtClean="0"/>
              <a:t>pathfinding</a:t>
            </a:r>
            <a:r>
              <a:rPr lang="en-US" sz="2000" dirty="0" smtClean="0"/>
              <a:t>. </a:t>
            </a:r>
          </a:p>
          <a:p>
            <a:pPr lvl="1"/>
            <a:r>
              <a:rPr lang="en-US" sz="2000" dirty="0" smtClean="0"/>
              <a:t>NSI Performance Verification – An architecture for automated service verification and fault localization/remediation</a:t>
            </a:r>
          </a:p>
          <a:p>
            <a:pPr lvl="1"/>
            <a:r>
              <a:rPr lang="en-US" sz="2000" dirty="0" smtClean="0"/>
              <a:t>Common Service Definitions – Enabling interoperable transport services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487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Endorsements</a:t>
            </a:r>
            <a:endParaRPr lang="en-US" dirty="0"/>
          </a:p>
        </p:txBody>
      </p:sp>
      <p:pic>
        <p:nvPicPr>
          <p:cNvPr id="4" name="Content Placeholder 3" descr="DSC01184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4" b="2334"/>
          <a:stretch>
            <a:fillRect/>
          </a:stretch>
        </p:blipFill>
        <p:spPr>
          <a:xfrm>
            <a:off x="978888" y="1929714"/>
            <a:ext cx="6891187" cy="4371899"/>
          </a:xfrm>
        </p:spPr>
      </p:pic>
      <p:sp>
        <p:nvSpPr>
          <p:cNvPr id="5" name="TextBox 4"/>
          <p:cNvSpPr txBox="1"/>
          <p:nvPr/>
        </p:nvSpPr>
        <p:spPr>
          <a:xfrm>
            <a:off x="685800" y="1560382"/>
            <a:ext cx="3329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NSI is gaining very broad support.</a:t>
            </a:r>
            <a:endParaRPr lang="en-US" dirty="0"/>
          </a:p>
        </p:txBody>
      </p:sp>
      <p:sp>
        <p:nvSpPr>
          <p:cNvPr id="6" name="Oval Callout 5"/>
          <p:cNvSpPr/>
          <p:nvPr/>
        </p:nvSpPr>
        <p:spPr>
          <a:xfrm>
            <a:off x="4279899" y="991632"/>
            <a:ext cx="2781301" cy="1409700"/>
          </a:xfrm>
          <a:prstGeom prst="wedgeEllipseCallout">
            <a:avLst>
              <a:gd name="adj1" fmla="val -61193"/>
              <a:gd name="adj2" fmla="val 40878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 once made a connection </a:t>
            </a:r>
            <a:r>
              <a:rPr lang="en-US" dirty="0" err="1" smtClean="0"/>
              <a:t>thiiiiiis</a:t>
            </a:r>
            <a:r>
              <a:rPr lang="en-US" dirty="0" smtClean="0"/>
              <a:t> long using </a:t>
            </a:r>
            <a:r>
              <a:rPr lang="en-US" dirty="0" smtClean="0"/>
              <a:t>NSI CS  </a:t>
            </a:r>
            <a:r>
              <a:rPr lang="en-US" dirty="0" smtClean="0"/>
              <a:t>v1.0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519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NSI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0800"/>
            <a:ext cx="8229600" cy="50800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“NSI Framework” is an OGF standard:</a:t>
            </a:r>
          </a:p>
          <a:p>
            <a:pPr lvl="1"/>
            <a:r>
              <a:rPr lang="en-US" dirty="0"/>
              <a:t>It specifies an </a:t>
            </a:r>
            <a:r>
              <a:rPr lang="en-US" dirty="0" smtClean="0"/>
              <a:t>abstract model of a network </a:t>
            </a:r>
            <a:r>
              <a:rPr lang="en-US" dirty="0"/>
              <a:t>“Connection</a:t>
            </a:r>
            <a:r>
              <a:rPr lang="en-US" dirty="0" smtClean="0"/>
              <a:t>” </a:t>
            </a:r>
            <a:endParaRPr lang="en-US" dirty="0"/>
          </a:p>
          <a:p>
            <a:pPr lvl="1"/>
            <a:r>
              <a:rPr lang="en-US" dirty="0" smtClean="0"/>
              <a:t>It specifies an abstract “Topology” model over which Connections are </a:t>
            </a:r>
            <a:r>
              <a:rPr lang="en-US" smtClean="0"/>
              <a:t>established </a:t>
            </a:r>
          </a:p>
          <a:p>
            <a:pPr lvl="1"/>
            <a:r>
              <a:rPr lang="en-US" smtClean="0"/>
              <a:t>It </a:t>
            </a:r>
            <a:r>
              <a:rPr lang="en-US" dirty="0" smtClean="0"/>
              <a:t>specifies an abstract “Network Service Agent” (NSA) that represents each network service region.</a:t>
            </a:r>
          </a:p>
          <a:p>
            <a:pPr lvl="1"/>
            <a:r>
              <a:rPr lang="en-US" dirty="0" smtClean="0"/>
              <a:t>It specifies a high level protocol model between NSAs to enable inter-domain NSI Services.</a:t>
            </a:r>
          </a:p>
          <a:p>
            <a:r>
              <a:rPr lang="en-US" dirty="0" smtClean="0"/>
              <a:t>The NSI Framework is technology agnostic </a:t>
            </a:r>
          </a:p>
          <a:p>
            <a:pPr lvl="1"/>
            <a:r>
              <a:rPr lang="en-US" dirty="0" smtClean="0"/>
              <a:t>The NSI architecture does not expect or require specific transport technologies in the underlying infrastructure.</a:t>
            </a:r>
          </a:p>
          <a:p>
            <a:pPr lvl="1"/>
            <a:r>
              <a:rPr lang="en-US" dirty="0" smtClean="0"/>
              <a:t>It is therefore suitable for multi-layer, multi-protocol, multi-service data transport environments.</a:t>
            </a:r>
          </a:p>
          <a:p>
            <a:pPr lvl="1"/>
            <a:r>
              <a:rPr lang="en-US" dirty="0" smtClean="0"/>
              <a:t>It is secure by design, giving each agent full authority over their local processes and policies with explicit - but service specific - authorization performed at each service boundary for all inter-domain requests.</a:t>
            </a:r>
          </a:p>
        </p:txBody>
      </p:sp>
    </p:spTree>
    <p:extLst>
      <p:ext uri="{BB962C8B-B14F-4D97-AF65-F5344CB8AC3E}">
        <p14:creationId xmlns:p14="http://schemas.microsoft.com/office/powerpoint/2010/main" val="2869651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OGF NSI Working Grou</a:t>
            </a:r>
            <a:r>
              <a:rPr lang="en-US" dirty="0"/>
              <a:t>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06309"/>
            <a:ext cx="8029523" cy="4741061"/>
          </a:xfrm>
        </p:spPr>
        <p:txBody>
          <a:bodyPr>
            <a:normAutofit/>
          </a:bodyPr>
          <a:lstStyle/>
          <a:p>
            <a:r>
              <a:rPr lang="en-US" dirty="0" smtClean="0"/>
              <a:t>The OGF NSI WG is an </a:t>
            </a:r>
            <a:r>
              <a:rPr lang="en-US" i="1" u="sng" dirty="0" smtClean="0"/>
              <a:t>Open</a:t>
            </a:r>
            <a:r>
              <a:rPr lang="en-US" dirty="0" smtClean="0"/>
              <a:t> working group </a:t>
            </a:r>
          </a:p>
          <a:p>
            <a:r>
              <a:rPr lang="en-US" dirty="0" smtClean="0"/>
              <a:t>This means if *you* have ideas you would like to see incorporated into the NSI framework and/or protocols, please get active in the process:</a:t>
            </a:r>
          </a:p>
          <a:p>
            <a:pPr lvl="2"/>
            <a:r>
              <a:rPr lang="en-US" dirty="0" smtClean="0"/>
              <a:t>Contact one of the active WG members and pick their brain</a:t>
            </a:r>
          </a:p>
          <a:p>
            <a:pPr lvl="2"/>
            <a:r>
              <a:rPr lang="en-US" dirty="0" smtClean="0"/>
              <a:t>Join the mailing list, lurk and get up to speed, then join the calls…</a:t>
            </a:r>
          </a:p>
          <a:p>
            <a:pPr lvl="2"/>
            <a:r>
              <a:rPr lang="en-US" dirty="0" smtClean="0"/>
              <a:t>Contribute – ask, comment, propose…help us sort thru the issues to achieve clarity within the group and consensus within the broader community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767727" y="5485705"/>
            <a:ext cx="34307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Thank You!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23656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NSI?    Why now?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85875"/>
            <a:ext cx="7772400" cy="5737225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Emerging applications require predictable and deterministic network resources.  Connection oriented services can meet these needs.</a:t>
            </a:r>
          </a:p>
          <a:p>
            <a:r>
              <a:rPr lang="en-US" dirty="0" smtClean="0"/>
              <a:t>In a global environment, these services must be automated in order to scale, and must be inter-domain in order to provide the reach required of global science, and they must be secure to be globally practical.</a:t>
            </a:r>
          </a:p>
          <a:p>
            <a:r>
              <a:rPr lang="en-US" dirty="0" smtClean="0"/>
              <a:t>Much work has been done to develop effective protocols for automated provisioning, … but these protocols have been experimental, and/or do not address the larger architectural aspects of a global environment. </a:t>
            </a:r>
          </a:p>
          <a:p>
            <a:r>
              <a:rPr lang="en-US" dirty="0" smtClean="0"/>
              <a:t>And existing approaches are rarely interoperable – resulting in limited and isolated islands of functionality.</a:t>
            </a:r>
          </a:p>
          <a:p>
            <a:endParaRPr lang="en-US" dirty="0" smtClean="0"/>
          </a:p>
          <a:p>
            <a:r>
              <a:rPr lang="en-US" dirty="0" smtClean="0"/>
              <a:t>NSI leverages much this prior work and experience to define an inter-domain architecture and a provisioning </a:t>
            </a:r>
            <a:r>
              <a:rPr lang="en-US" b="1" i="1" u="sng" dirty="0" smtClean="0"/>
              <a:t>standard</a:t>
            </a:r>
            <a:r>
              <a:rPr lang="en-US" dirty="0" smtClean="0"/>
              <a:t> that is technology agnostic, secure, and globally scalable.</a:t>
            </a:r>
          </a:p>
          <a:p>
            <a:endParaRPr lang="en-US" dirty="0"/>
          </a:p>
          <a:p>
            <a:r>
              <a:rPr lang="en-US" dirty="0" smtClean="0"/>
              <a:t>The NSI Framework and protocol(s) are the product of an open and community-wide process within the </a:t>
            </a:r>
            <a:r>
              <a:rPr lang="en-US" i="1" u="sng" dirty="0" smtClean="0"/>
              <a:t>Open </a:t>
            </a:r>
            <a:r>
              <a:rPr lang="en-US" i="1" u="sng" dirty="0"/>
              <a:t>Grid </a:t>
            </a:r>
            <a:r>
              <a:rPr lang="en-US" i="1" u="sng" dirty="0" smtClean="0"/>
              <a:t>Forum.</a:t>
            </a:r>
            <a:endParaRPr lang="en-US" dirty="0" smtClean="0"/>
          </a:p>
          <a:p>
            <a:r>
              <a:rPr lang="en-US" dirty="0" smtClean="0"/>
              <a:t>The result is a consensus standard that meets a wide range of needs…</a:t>
            </a:r>
            <a:r>
              <a:rPr lang="en-US" b="1" dirty="0" smtClean="0"/>
              <a:t>and is widely understood and widely supported, and will therefore be widely deployed in networks and widely adopted by applications.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3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12"/>
          <p:cNvGrpSpPr/>
          <p:nvPr/>
        </p:nvGrpSpPr>
        <p:grpSpPr>
          <a:xfrm>
            <a:off x="4119541" y="3225604"/>
            <a:ext cx="4732502" cy="3251396"/>
            <a:chOff x="7446466" y="4910895"/>
            <a:chExt cx="1413243" cy="669075"/>
          </a:xfrm>
        </p:grpSpPr>
        <p:sp>
          <p:nvSpPr>
            <p:cNvPr id="115" name="Oval 114"/>
            <p:cNvSpPr/>
            <p:nvPr/>
          </p:nvSpPr>
          <p:spPr>
            <a:xfrm>
              <a:off x="7446466" y="4999506"/>
              <a:ext cx="1413243" cy="438399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7640141" y="4910895"/>
              <a:ext cx="665056" cy="66907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>
              <a:off x="8055800" y="4910895"/>
              <a:ext cx="665056" cy="66907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6107237" y="4191639"/>
            <a:ext cx="3036763" cy="1709320"/>
            <a:chOff x="7446466" y="4910895"/>
            <a:chExt cx="1413243" cy="669075"/>
          </a:xfrm>
        </p:grpSpPr>
        <p:sp>
          <p:nvSpPr>
            <p:cNvPr id="42" name="Oval 41"/>
            <p:cNvSpPr/>
            <p:nvPr/>
          </p:nvSpPr>
          <p:spPr>
            <a:xfrm>
              <a:off x="7446466" y="4999506"/>
              <a:ext cx="1413243" cy="438399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7640141" y="4910895"/>
              <a:ext cx="665056" cy="669075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8055800" y="4910895"/>
              <a:ext cx="665056" cy="669075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6480649" y="4732830"/>
            <a:ext cx="1071536" cy="563217"/>
            <a:chOff x="6659917" y="5069740"/>
            <a:chExt cx="1413243" cy="669075"/>
          </a:xfrm>
        </p:grpSpPr>
        <p:sp>
          <p:nvSpPr>
            <p:cNvPr id="100" name="Oval 99"/>
            <p:cNvSpPr/>
            <p:nvPr/>
          </p:nvSpPr>
          <p:spPr>
            <a:xfrm>
              <a:off x="6659917" y="5158351"/>
              <a:ext cx="1413243" cy="438399"/>
            </a:xfrm>
            <a:prstGeom prst="ellipse">
              <a:avLst/>
            </a:prstGeom>
            <a:solidFill>
              <a:srgbClr val="A6A6A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>
              <a:off x="6853592" y="5069740"/>
              <a:ext cx="665056" cy="669075"/>
            </a:xfrm>
            <a:prstGeom prst="ellipse">
              <a:avLst/>
            </a:prstGeom>
            <a:solidFill>
              <a:srgbClr val="A6A6A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>
              <a:off x="7269252" y="5069740"/>
              <a:ext cx="665056" cy="669075"/>
            </a:xfrm>
            <a:prstGeom prst="ellipse">
              <a:avLst/>
            </a:prstGeom>
            <a:solidFill>
              <a:srgbClr val="A6A6A6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7719993" y="4732830"/>
            <a:ext cx="1071536" cy="563217"/>
            <a:chOff x="6659917" y="5069740"/>
            <a:chExt cx="1413243" cy="669075"/>
          </a:xfrm>
        </p:grpSpPr>
        <p:sp>
          <p:nvSpPr>
            <p:cNvPr id="104" name="Oval 103"/>
            <p:cNvSpPr/>
            <p:nvPr/>
          </p:nvSpPr>
          <p:spPr>
            <a:xfrm>
              <a:off x="6659917" y="5158351"/>
              <a:ext cx="1413243" cy="438399"/>
            </a:xfrm>
            <a:prstGeom prst="ellipse">
              <a:avLst/>
            </a:prstGeom>
            <a:solidFill>
              <a:srgbClr val="A6A6A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6853592" y="5069740"/>
              <a:ext cx="665056" cy="669075"/>
            </a:xfrm>
            <a:prstGeom prst="ellipse">
              <a:avLst/>
            </a:prstGeom>
            <a:solidFill>
              <a:srgbClr val="A6A6A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7269252" y="5069740"/>
              <a:ext cx="665056" cy="669075"/>
            </a:xfrm>
            <a:prstGeom prst="ellipse">
              <a:avLst/>
            </a:prstGeom>
            <a:solidFill>
              <a:srgbClr val="A6A6A6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341" y="152400"/>
            <a:ext cx="7772400" cy="847725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 Basic Overview of NSI Architecture</a:t>
            </a:r>
            <a:endParaRPr lang="en-US" sz="3200" dirty="0"/>
          </a:p>
        </p:txBody>
      </p:sp>
      <p:sp>
        <p:nvSpPr>
          <p:cNvPr id="31" name="Oval 30"/>
          <p:cNvSpPr/>
          <p:nvPr/>
        </p:nvSpPr>
        <p:spPr>
          <a:xfrm>
            <a:off x="6323246" y="1776932"/>
            <a:ext cx="376865" cy="36224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14"/>
          <p:cNvGrpSpPr/>
          <p:nvPr/>
        </p:nvGrpSpPr>
        <p:grpSpPr>
          <a:xfrm flipH="1">
            <a:off x="6323246" y="2139175"/>
            <a:ext cx="378660" cy="489318"/>
            <a:chOff x="4121357" y="2831355"/>
            <a:chExt cx="612504" cy="1242607"/>
          </a:xfrm>
        </p:grpSpPr>
        <p:sp>
          <p:nvSpPr>
            <p:cNvPr id="38" name="Freeform 37"/>
            <p:cNvSpPr/>
            <p:nvPr/>
          </p:nvSpPr>
          <p:spPr>
            <a:xfrm flipV="1">
              <a:off x="4121357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 38"/>
            <p:cNvSpPr/>
            <p:nvPr/>
          </p:nvSpPr>
          <p:spPr>
            <a:xfrm flipH="1">
              <a:off x="4584793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14"/>
          <p:cNvGrpSpPr/>
          <p:nvPr/>
        </p:nvGrpSpPr>
        <p:grpSpPr>
          <a:xfrm rot="18314677" flipH="1">
            <a:off x="6960728" y="2664369"/>
            <a:ext cx="178423" cy="895306"/>
            <a:chOff x="4121357" y="2831355"/>
            <a:chExt cx="612504" cy="1242607"/>
          </a:xfrm>
        </p:grpSpPr>
        <p:sp>
          <p:nvSpPr>
            <p:cNvPr id="54" name="Freeform 53"/>
            <p:cNvSpPr/>
            <p:nvPr/>
          </p:nvSpPr>
          <p:spPr>
            <a:xfrm flipV="1">
              <a:off x="4121357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flipH="1">
              <a:off x="4584793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14"/>
          <p:cNvGrpSpPr/>
          <p:nvPr/>
        </p:nvGrpSpPr>
        <p:grpSpPr>
          <a:xfrm rot="3285323">
            <a:off x="5878538" y="2651152"/>
            <a:ext cx="178423" cy="895306"/>
            <a:chOff x="4121357" y="2831355"/>
            <a:chExt cx="612504" cy="1242607"/>
          </a:xfrm>
        </p:grpSpPr>
        <p:sp>
          <p:nvSpPr>
            <p:cNvPr id="58" name="Freeform 57"/>
            <p:cNvSpPr/>
            <p:nvPr/>
          </p:nvSpPr>
          <p:spPr>
            <a:xfrm flipV="1">
              <a:off x="4121357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flipH="1">
              <a:off x="4584793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Oval 62"/>
          <p:cNvSpPr/>
          <p:nvPr/>
        </p:nvSpPr>
        <p:spPr>
          <a:xfrm>
            <a:off x="5251711" y="3270346"/>
            <a:ext cx="376865" cy="362243"/>
          </a:xfrm>
          <a:prstGeom prst="ellipse">
            <a:avLst/>
          </a:prstGeom>
          <a:gradFill flip="none" rotWithShape="1">
            <a:gsLst>
              <a:gs pos="40000">
                <a:srgbClr val="03C603"/>
              </a:gs>
              <a:gs pos="60000">
                <a:srgbClr val="FF0000"/>
              </a:gs>
            </a:gsLst>
            <a:lin ang="16200000" scaled="0"/>
            <a:tileRect/>
          </a:gra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14"/>
          <p:cNvGrpSpPr/>
          <p:nvPr/>
        </p:nvGrpSpPr>
        <p:grpSpPr>
          <a:xfrm rot="2276524">
            <a:off x="7146654" y="3473526"/>
            <a:ext cx="280978" cy="706383"/>
            <a:chOff x="4121357" y="2831355"/>
            <a:chExt cx="612504" cy="1242607"/>
          </a:xfrm>
        </p:grpSpPr>
        <p:sp>
          <p:nvSpPr>
            <p:cNvPr id="74" name="Freeform 73"/>
            <p:cNvSpPr/>
            <p:nvPr/>
          </p:nvSpPr>
          <p:spPr>
            <a:xfrm flipV="1">
              <a:off x="4121357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 74"/>
            <p:cNvSpPr/>
            <p:nvPr/>
          </p:nvSpPr>
          <p:spPr>
            <a:xfrm flipH="1">
              <a:off x="4584793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4872485" y="3951307"/>
            <a:ext cx="1071536" cy="563217"/>
            <a:chOff x="6659917" y="5069740"/>
            <a:chExt cx="1413243" cy="669075"/>
          </a:xfrm>
        </p:grpSpPr>
        <p:sp>
          <p:nvSpPr>
            <p:cNvPr id="81" name="Oval 80"/>
            <p:cNvSpPr/>
            <p:nvPr/>
          </p:nvSpPr>
          <p:spPr>
            <a:xfrm>
              <a:off x="6659917" y="5158351"/>
              <a:ext cx="1413243" cy="438399"/>
            </a:xfrm>
            <a:prstGeom prst="ellipse">
              <a:avLst/>
            </a:prstGeom>
            <a:solidFill>
              <a:srgbClr val="A6A6A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6853592" y="5069740"/>
              <a:ext cx="665056" cy="669075"/>
            </a:xfrm>
            <a:prstGeom prst="ellipse">
              <a:avLst/>
            </a:prstGeom>
            <a:solidFill>
              <a:srgbClr val="A6A6A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/>
            <p:cNvSpPr/>
            <p:nvPr/>
          </p:nvSpPr>
          <p:spPr>
            <a:xfrm>
              <a:off x="7269252" y="5069740"/>
              <a:ext cx="665056" cy="669075"/>
            </a:xfrm>
            <a:prstGeom prst="ellipse">
              <a:avLst/>
            </a:prstGeom>
            <a:solidFill>
              <a:srgbClr val="A6A6A6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6" name="Group 14"/>
          <p:cNvGrpSpPr/>
          <p:nvPr/>
        </p:nvGrpSpPr>
        <p:grpSpPr>
          <a:xfrm rot="19323476" flipH="1">
            <a:off x="7787313" y="3473525"/>
            <a:ext cx="280978" cy="706383"/>
            <a:chOff x="4121357" y="2831355"/>
            <a:chExt cx="612504" cy="1242607"/>
          </a:xfrm>
        </p:grpSpPr>
        <p:sp>
          <p:nvSpPr>
            <p:cNvPr id="97" name="Freeform 96"/>
            <p:cNvSpPr/>
            <p:nvPr/>
          </p:nvSpPr>
          <p:spPr>
            <a:xfrm flipV="1">
              <a:off x="4121357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Freeform 97"/>
            <p:cNvSpPr/>
            <p:nvPr/>
          </p:nvSpPr>
          <p:spPr>
            <a:xfrm flipH="1">
              <a:off x="4584793" y="2831355"/>
              <a:ext cx="149068" cy="1242607"/>
            </a:xfrm>
            <a:custGeom>
              <a:avLst/>
              <a:gdLst>
                <a:gd name="connsiteX0" fmla="*/ 505511 w 505511"/>
                <a:gd name="connsiteY0" fmla="*/ 1763059 h 1763059"/>
                <a:gd name="connsiteX1" fmla="*/ 72216 w 505511"/>
                <a:gd name="connsiteY1" fmla="*/ 1374588 h 1763059"/>
                <a:gd name="connsiteX2" fmla="*/ 72216 w 505511"/>
                <a:gd name="connsiteY2" fmla="*/ 343647 h 1763059"/>
                <a:gd name="connsiteX3" fmla="*/ 505511 w 505511"/>
                <a:gd name="connsiteY3" fmla="*/ 0 h 1763059"/>
                <a:gd name="connsiteX0" fmla="*/ 508001 w 508001"/>
                <a:gd name="connsiteY0" fmla="*/ 1763059 h 1763059"/>
                <a:gd name="connsiteX1" fmla="*/ 74706 w 508001"/>
                <a:gd name="connsiteY1" fmla="*/ 1374588 h 1763059"/>
                <a:gd name="connsiteX2" fmla="*/ 59765 w 508001"/>
                <a:gd name="connsiteY2" fmla="*/ 978647 h 1763059"/>
                <a:gd name="connsiteX3" fmla="*/ 74706 w 508001"/>
                <a:gd name="connsiteY3" fmla="*/ 343647 h 1763059"/>
                <a:gd name="connsiteX4" fmla="*/ 508001 w 508001"/>
                <a:gd name="connsiteY4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978647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520452 w 520452"/>
                <a:gd name="connsiteY0" fmla="*/ 1763059 h 1763059"/>
                <a:gd name="connsiteX1" fmla="*/ 72216 w 520452"/>
                <a:gd name="connsiteY1" fmla="*/ 1253285 h 1763059"/>
                <a:gd name="connsiteX2" fmla="*/ 87157 w 520452"/>
                <a:gd name="connsiteY2" fmla="*/ 343647 h 1763059"/>
                <a:gd name="connsiteX3" fmla="*/ 520452 w 520452"/>
                <a:gd name="connsiteY3" fmla="*/ 0 h 1763059"/>
                <a:gd name="connsiteX0" fmla="*/ 482352 w 482352"/>
                <a:gd name="connsiteY0" fmla="*/ 1763059 h 1763059"/>
                <a:gd name="connsiteX1" fmla="*/ 34116 w 482352"/>
                <a:gd name="connsiteY1" fmla="*/ 1253285 h 1763059"/>
                <a:gd name="connsiteX2" fmla="*/ 277657 w 482352"/>
                <a:gd name="connsiteY2" fmla="*/ 618285 h 1763059"/>
                <a:gd name="connsiteX3" fmla="*/ 482352 w 4823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44575 w 253752"/>
                <a:gd name="connsiteY3" fmla="*/ 597647 h 1763059"/>
                <a:gd name="connsiteX4" fmla="*/ 253752 w 253752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288365 w 288365"/>
                <a:gd name="connsiteY0" fmla="*/ 1763059 h 1763059"/>
                <a:gd name="connsiteX1" fmla="*/ 68729 w 288365"/>
                <a:gd name="connsiteY1" fmla="*/ 1253285 h 1763059"/>
                <a:gd name="connsiteX2" fmla="*/ 83670 w 288365"/>
                <a:gd name="connsiteY2" fmla="*/ 618285 h 1763059"/>
                <a:gd name="connsiteX3" fmla="*/ 79188 w 288365"/>
                <a:gd name="connsiteY3" fmla="*/ 597647 h 1763059"/>
                <a:gd name="connsiteX4" fmla="*/ 288365 w 28836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597647 h 1763059"/>
                <a:gd name="connsiteX4" fmla="*/ 836705 w 836705"/>
                <a:gd name="connsiteY4" fmla="*/ 0 h 1763059"/>
                <a:gd name="connsiteX0" fmla="*/ 836705 w 836705"/>
                <a:gd name="connsiteY0" fmla="*/ 1763059 h 1763059"/>
                <a:gd name="connsiteX1" fmla="*/ 617069 w 836705"/>
                <a:gd name="connsiteY1" fmla="*/ 1253285 h 1763059"/>
                <a:gd name="connsiteX2" fmla="*/ 632010 w 836705"/>
                <a:gd name="connsiteY2" fmla="*/ 618285 h 1763059"/>
                <a:gd name="connsiteX3" fmla="*/ 627528 w 836705"/>
                <a:gd name="connsiteY3" fmla="*/ 872285 h 1763059"/>
                <a:gd name="connsiteX4" fmla="*/ 836705 w 836705"/>
                <a:gd name="connsiteY4" fmla="*/ 0 h 1763059"/>
                <a:gd name="connsiteX0" fmla="*/ 253752 w 253752"/>
                <a:gd name="connsiteY0" fmla="*/ 1763059 h 1763059"/>
                <a:gd name="connsiteX1" fmla="*/ 34116 w 253752"/>
                <a:gd name="connsiteY1" fmla="*/ 1253285 h 1763059"/>
                <a:gd name="connsiteX2" fmla="*/ 49057 w 253752"/>
                <a:gd name="connsiteY2" fmla="*/ 618285 h 1763059"/>
                <a:gd name="connsiteX3" fmla="*/ 253752 w 253752"/>
                <a:gd name="connsiteY3" fmla="*/ 0 h 1763059"/>
                <a:gd name="connsiteX0" fmla="*/ 238232 w 238232"/>
                <a:gd name="connsiteY0" fmla="*/ 1763059 h 1763059"/>
                <a:gd name="connsiteX1" fmla="*/ 37012 w 238232"/>
                <a:gd name="connsiteY1" fmla="*/ 972881 h 1763059"/>
                <a:gd name="connsiteX2" fmla="*/ 33537 w 238232"/>
                <a:gd name="connsiteY2" fmla="*/ 618285 h 1763059"/>
                <a:gd name="connsiteX3" fmla="*/ 238232 w 238232"/>
                <a:gd name="connsiteY3" fmla="*/ 0 h 1763059"/>
                <a:gd name="connsiteX0" fmla="*/ 201220 w 201220"/>
                <a:gd name="connsiteY0" fmla="*/ 1763059 h 1763059"/>
                <a:gd name="connsiteX1" fmla="*/ 0 w 201220"/>
                <a:gd name="connsiteY1" fmla="*/ 972881 h 1763059"/>
                <a:gd name="connsiteX2" fmla="*/ 201220 w 201220"/>
                <a:gd name="connsiteY2" fmla="*/ 0 h 1763059"/>
                <a:gd name="connsiteX0" fmla="*/ 161176 w 161176"/>
                <a:gd name="connsiteY0" fmla="*/ 1763059 h 1763059"/>
                <a:gd name="connsiteX1" fmla="*/ 0 w 161176"/>
                <a:gd name="connsiteY1" fmla="*/ 972881 h 1763059"/>
                <a:gd name="connsiteX2" fmla="*/ 161176 w 161176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89690 w 241709"/>
                <a:gd name="connsiteY2" fmla="*/ 676266 h 1763059"/>
                <a:gd name="connsiteX3" fmla="*/ 241709 w 241709"/>
                <a:gd name="connsiteY3" fmla="*/ 0 h 1763059"/>
                <a:gd name="connsiteX0" fmla="*/ 93382 w 241709"/>
                <a:gd name="connsiteY0" fmla="*/ 1763059 h 1763059"/>
                <a:gd name="connsiteX1" fmla="*/ 80533 w 241709"/>
                <a:gd name="connsiteY1" fmla="*/ 972881 h 1763059"/>
                <a:gd name="connsiteX2" fmla="*/ 241709 w 241709"/>
                <a:gd name="connsiteY2" fmla="*/ 0 h 1763059"/>
                <a:gd name="connsiteX0" fmla="*/ 104678 w 172475"/>
                <a:gd name="connsiteY0" fmla="*/ 1482655 h 1482655"/>
                <a:gd name="connsiteX1" fmla="*/ 11299 w 172475"/>
                <a:gd name="connsiteY1" fmla="*/ 972881 h 1482655"/>
                <a:gd name="connsiteX2" fmla="*/ 172475 w 172475"/>
                <a:gd name="connsiteY2" fmla="*/ 0 h 1482655"/>
                <a:gd name="connsiteX0" fmla="*/ 263519 w 331316"/>
                <a:gd name="connsiteY0" fmla="*/ 1482655 h 1482655"/>
                <a:gd name="connsiteX1" fmla="*/ 170140 w 331316"/>
                <a:gd name="connsiteY1" fmla="*/ 972881 h 1482655"/>
                <a:gd name="connsiteX2" fmla="*/ 331316 w 331316"/>
                <a:gd name="connsiteY2" fmla="*/ 0 h 1482655"/>
                <a:gd name="connsiteX0" fmla="*/ 263519 w 331316"/>
                <a:gd name="connsiteY0" fmla="*/ 1482655 h 1482655"/>
                <a:gd name="connsiteX1" fmla="*/ 191952 w 331316"/>
                <a:gd name="connsiteY1" fmla="*/ 692478 h 1482655"/>
                <a:gd name="connsiteX2" fmla="*/ 331316 w 331316"/>
                <a:gd name="connsiteY2" fmla="*/ 0 h 1482655"/>
                <a:gd name="connsiteX0" fmla="*/ 0 w 67797"/>
                <a:gd name="connsiteY0" fmla="*/ 1482655 h 1482655"/>
                <a:gd name="connsiteX1" fmla="*/ 67797 w 6779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0 w 61307"/>
                <a:gd name="connsiteY1" fmla="*/ 0 h 1482655"/>
                <a:gd name="connsiteX0" fmla="*/ 61307 w 61307"/>
                <a:gd name="connsiteY0" fmla="*/ 1482655 h 1482655"/>
                <a:gd name="connsiteX1" fmla="*/ 47134 w 61307"/>
                <a:gd name="connsiteY1" fmla="*/ 733079 h 1482655"/>
                <a:gd name="connsiteX2" fmla="*/ 0 w 61307"/>
                <a:gd name="connsiteY2" fmla="*/ 0 h 1482655"/>
                <a:gd name="connsiteX0" fmla="*/ 178592 w 178592"/>
                <a:gd name="connsiteY0" fmla="*/ 1482655 h 1482655"/>
                <a:gd name="connsiteX1" fmla="*/ 164419 w 178592"/>
                <a:gd name="connsiteY1" fmla="*/ 733079 h 1482655"/>
                <a:gd name="connsiteX2" fmla="*/ 7856 w 178592"/>
                <a:gd name="connsiteY2" fmla="*/ 733079 h 1482655"/>
                <a:gd name="connsiteX3" fmla="*/ 117285 w 178592"/>
                <a:gd name="connsiteY3" fmla="*/ 0 h 1482655"/>
                <a:gd name="connsiteX0" fmla="*/ 180413 w 180413"/>
                <a:gd name="connsiteY0" fmla="*/ 1482655 h 1482655"/>
                <a:gd name="connsiteX1" fmla="*/ 61041 w 180413"/>
                <a:gd name="connsiteY1" fmla="*/ 1069954 h 1482655"/>
                <a:gd name="connsiteX2" fmla="*/ 9677 w 180413"/>
                <a:gd name="connsiteY2" fmla="*/ 733079 h 1482655"/>
                <a:gd name="connsiteX3" fmla="*/ 119106 w 180413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35466 w 135466"/>
                <a:gd name="connsiteY0" fmla="*/ 1482655 h 1482655"/>
                <a:gd name="connsiteX1" fmla="*/ 16094 w 135466"/>
                <a:gd name="connsiteY1" fmla="*/ 1069954 h 1482655"/>
                <a:gd name="connsiteX2" fmla="*/ 9677 w 135466"/>
                <a:gd name="connsiteY2" fmla="*/ 546144 h 1482655"/>
                <a:gd name="connsiteX3" fmla="*/ 74159 w 135466"/>
                <a:gd name="connsiteY3" fmla="*/ 0 h 1482655"/>
                <a:gd name="connsiteX0" fmla="*/ 145080 w 147936"/>
                <a:gd name="connsiteY0" fmla="*/ 1524197 h 1524197"/>
                <a:gd name="connsiteX1" fmla="*/ 25708 w 147936"/>
                <a:gd name="connsiteY1" fmla="*/ 1111496 h 1524197"/>
                <a:gd name="connsiteX2" fmla="*/ 19291 w 147936"/>
                <a:gd name="connsiteY2" fmla="*/ 587686 h 1524197"/>
                <a:gd name="connsiteX3" fmla="*/ 141454 w 147936"/>
                <a:gd name="connsiteY3" fmla="*/ 0 h 1524197"/>
                <a:gd name="connsiteX0" fmla="*/ 145080 w 145080"/>
                <a:gd name="connsiteY0" fmla="*/ 1524197 h 1524197"/>
                <a:gd name="connsiteX1" fmla="*/ 25708 w 145080"/>
                <a:gd name="connsiteY1" fmla="*/ 1111496 h 1524197"/>
                <a:gd name="connsiteX2" fmla="*/ 19291 w 145080"/>
                <a:gd name="connsiteY2" fmla="*/ 587686 h 1524197"/>
                <a:gd name="connsiteX3" fmla="*/ 141454 w 145080"/>
                <a:gd name="connsiteY3" fmla="*/ 0 h 152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80" h="1524197">
                  <a:moveTo>
                    <a:pt x="145080" y="1524197"/>
                  </a:moveTo>
                  <a:cubicBezTo>
                    <a:pt x="105289" y="1386630"/>
                    <a:pt x="93056" y="1485673"/>
                    <a:pt x="25708" y="1111496"/>
                  </a:cubicBezTo>
                  <a:cubicBezTo>
                    <a:pt x="21973" y="986567"/>
                    <a:pt x="0" y="772935"/>
                    <a:pt x="19291" y="587686"/>
                  </a:cubicBezTo>
                  <a:cubicBezTo>
                    <a:pt x="38582" y="402437"/>
                    <a:pt x="26579" y="466730"/>
                    <a:pt x="141454" y="0"/>
                  </a:cubicBezTo>
                </a:path>
              </a:pathLst>
            </a:custGeom>
            <a:ln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8" name="Straight Connector 107"/>
          <p:cNvCxnSpPr/>
          <p:nvPr/>
        </p:nvCxnSpPr>
        <p:spPr>
          <a:xfrm rot="10800000">
            <a:off x="6125073" y="2367854"/>
            <a:ext cx="724203" cy="1588"/>
          </a:xfrm>
          <a:prstGeom prst="line">
            <a:avLst/>
          </a:prstGeom>
          <a:ln w="12700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>
            <a:outerShdw blurRad="40000" dist="58039" dir="2460000" rotWithShape="0">
              <a:schemeClr val="tx2">
                <a:lumMod val="60000"/>
                <a:lumOff val="40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7082567" y="2653670"/>
            <a:ext cx="14043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rgbClr val="0000FF"/>
                </a:solidFill>
              </a:rPr>
              <a:t>NSI protocol</a:t>
            </a:r>
          </a:p>
        </p:txBody>
      </p:sp>
      <p:cxnSp>
        <p:nvCxnSpPr>
          <p:cNvPr id="114" name="Straight Connector 113"/>
          <p:cNvCxnSpPr/>
          <p:nvPr/>
        </p:nvCxnSpPr>
        <p:spPr>
          <a:xfrm rot="16200000" flipV="1">
            <a:off x="5743355" y="2957362"/>
            <a:ext cx="447990" cy="315446"/>
          </a:xfrm>
          <a:prstGeom prst="line">
            <a:avLst/>
          </a:prstGeom>
          <a:ln w="12700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>
            <a:outerShdw blurRad="40000" dist="58039" dir="2460000" rotWithShape="0">
              <a:schemeClr val="tx2">
                <a:lumMod val="60000"/>
                <a:lumOff val="40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rot="10800000">
            <a:off x="7015557" y="3672318"/>
            <a:ext cx="431886" cy="361799"/>
          </a:xfrm>
          <a:prstGeom prst="line">
            <a:avLst/>
          </a:prstGeom>
          <a:ln w="12700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>
            <a:outerShdw blurRad="40000" dist="58039" dir="2460000" rotWithShape="0">
              <a:schemeClr val="tx2">
                <a:lumMod val="60000"/>
                <a:lumOff val="40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rot="10800000" flipV="1">
            <a:off x="7719993" y="3722479"/>
            <a:ext cx="430487" cy="320949"/>
          </a:xfrm>
          <a:prstGeom prst="line">
            <a:avLst/>
          </a:prstGeom>
          <a:ln w="12700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>
            <a:outerShdw blurRad="40000" dist="58039" dir="2460000" rotWithShape="0">
              <a:schemeClr val="tx2">
                <a:lumMod val="60000"/>
                <a:lumOff val="40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 rot="5400000">
            <a:off x="6820935" y="2916031"/>
            <a:ext cx="437014" cy="360699"/>
          </a:xfrm>
          <a:prstGeom prst="line">
            <a:avLst/>
          </a:prstGeom>
          <a:ln w="12700" cap="flat" cmpd="sng" algn="ctr">
            <a:solidFill>
              <a:srgbClr val="0000FF"/>
            </a:solidFill>
            <a:prstDash val="sysDash"/>
            <a:round/>
            <a:headEnd type="none" w="med" len="med"/>
            <a:tailEnd type="none" w="med" len="med"/>
          </a:ln>
          <a:effectLst>
            <a:outerShdw blurRad="40000" dist="58039" dir="2460000" rotWithShape="0">
              <a:schemeClr val="tx2">
                <a:lumMod val="60000"/>
                <a:lumOff val="40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Cube 124"/>
          <p:cNvSpPr/>
          <p:nvPr/>
        </p:nvSpPr>
        <p:spPr bwMode="auto">
          <a:xfrm>
            <a:off x="5244945" y="4097653"/>
            <a:ext cx="278639" cy="276540"/>
          </a:xfrm>
          <a:prstGeom prst="cub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6" name="Oval 125"/>
          <p:cNvSpPr/>
          <p:nvPr/>
        </p:nvSpPr>
        <p:spPr>
          <a:xfrm>
            <a:off x="8055271" y="4053369"/>
            <a:ext cx="376865" cy="362243"/>
          </a:xfrm>
          <a:prstGeom prst="ellipse">
            <a:avLst/>
          </a:prstGeom>
          <a:gradFill flip="none" rotWithShape="1">
            <a:gsLst>
              <a:gs pos="40000">
                <a:srgbClr val="03C603"/>
              </a:gs>
              <a:gs pos="60000">
                <a:srgbClr val="FF0000"/>
              </a:gs>
            </a:gsLst>
            <a:lin ang="16200000" scaled="0"/>
            <a:tileRect/>
          </a:gra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6827123" y="4053369"/>
            <a:ext cx="376865" cy="362243"/>
          </a:xfrm>
          <a:prstGeom prst="ellipse">
            <a:avLst/>
          </a:prstGeom>
          <a:gradFill flip="none" rotWithShape="1">
            <a:gsLst>
              <a:gs pos="40000">
                <a:srgbClr val="03C603"/>
              </a:gs>
              <a:gs pos="60000">
                <a:srgbClr val="FF0000"/>
              </a:gs>
            </a:gsLst>
            <a:lin ang="16200000" scaled="0"/>
            <a:tileRect/>
          </a:gra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7411410" y="3262086"/>
            <a:ext cx="376865" cy="362243"/>
          </a:xfrm>
          <a:prstGeom prst="ellipse">
            <a:avLst/>
          </a:prstGeom>
          <a:solidFill>
            <a:srgbClr val="FF00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3" name="Group 152"/>
          <p:cNvGrpSpPr/>
          <p:nvPr/>
        </p:nvGrpSpPr>
        <p:grpSpPr>
          <a:xfrm>
            <a:off x="8212206" y="4415448"/>
            <a:ext cx="61044" cy="468408"/>
            <a:chOff x="8371092" y="2767619"/>
            <a:chExt cx="122088" cy="904699"/>
          </a:xfrm>
        </p:grpSpPr>
        <p:cxnSp>
          <p:nvCxnSpPr>
            <p:cNvPr id="154" name="Straight Connector 153"/>
            <p:cNvCxnSpPr/>
            <p:nvPr/>
          </p:nvCxnSpPr>
          <p:spPr bwMode="auto">
            <a:xfrm rot="5400000">
              <a:off x="8259935" y="2878776"/>
              <a:ext cx="344402" cy="122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5" name="Straight Connector 154"/>
            <p:cNvCxnSpPr/>
            <p:nvPr/>
          </p:nvCxnSpPr>
          <p:spPr bwMode="auto">
            <a:xfrm rot="5400000">
              <a:off x="8259935" y="3161083"/>
              <a:ext cx="344402" cy="122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6" name="Straight Connector 155"/>
            <p:cNvCxnSpPr/>
            <p:nvPr/>
          </p:nvCxnSpPr>
          <p:spPr bwMode="auto">
            <a:xfrm flipV="1">
              <a:off x="8371092" y="3049927"/>
              <a:ext cx="122088" cy="6209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7" name="Straight Connector 156"/>
            <p:cNvCxnSpPr/>
            <p:nvPr/>
          </p:nvCxnSpPr>
          <p:spPr bwMode="auto">
            <a:xfrm rot="5400000">
              <a:off x="8275371" y="3454509"/>
              <a:ext cx="348510" cy="8710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8" name="Straight Connector 157"/>
            <p:cNvCxnSpPr/>
            <p:nvPr/>
          </p:nvCxnSpPr>
          <p:spPr bwMode="auto">
            <a:xfrm flipV="1">
              <a:off x="8371092" y="3332954"/>
              <a:ext cx="122088" cy="6137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65" name="Group 164"/>
          <p:cNvGrpSpPr/>
          <p:nvPr/>
        </p:nvGrpSpPr>
        <p:grpSpPr>
          <a:xfrm>
            <a:off x="6985034" y="4394936"/>
            <a:ext cx="61044" cy="468408"/>
            <a:chOff x="8371092" y="2767619"/>
            <a:chExt cx="122088" cy="904699"/>
          </a:xfrm>
        </p:grpSpPr>
        <p:cxnSp>
          <p:nvCxnSpPr>
            <p:cNvPr id="166" name="Straight Connector 165"/>
            <p:cNvCxnSpPr/>
            <p:nvPr/>
          </p:nvCxnSpPr>
          <p:spPr bwMode="auto">
            <a:xfrm rot="5400000">
              <a:off x="8259935" y="2878776"/>
              <a:ext cx="344402" cy="122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7" name="Straight Connector 166"/>
            <p:cNvCxnSpPr/>
            <p:nvPr/>
          </p:nvCxnSpPr>
          <p:spPr bwMode="auto">
            <a:xfrm rot="5400000">
              <a:off x="8259935" y="3161083"/>
              <a:ext cx="344402" cy="122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8" name="Straight Connector 167"/>
            <p:cNvCxnSpPr/>
            <p:nvPr/>
          </p:nvCxnSpPr>
          <p:spPr bwMode="auto">
            <a:xfrm flipV="1">
              <a:off x="8371092" y="3049927"/>
              <a:ext cx="122088" cy="6209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9" name="Straight Connector 168"/>
            <p:cNvCxnSpPr/>
            <p:nvPr/>
          </p:nvCxnSpPr>
          <p:spPr bwMode="auto">
            <a:xfrm rot="5400000">
              <a:off x="8275371" y="3454509"/>
              <a:ext cx="348510" cy="8710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0" name="Straight Connector 169"/>
            <p:cNvCxnSpPr/>
            <p:nvPr/>
          </p:nvCxnSpPr>
          <p:spPr bwMode="auto">
            <a:xfrm flipV="1">
              <a:off x="8371092" y="3332954"/>
              <a:ext cx="122088" cy="6137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71" name="Cube 170"/>
          <p:cNvSpPr/>
          <p:nvPr/>
        </p:nvSpPr>
        <p:spPr bwMode="auto">
          <a:xfrm>
            <a:off x="8092453" y="4843964"/>
            <a:ext cx="278639" cy="276540"/>
          </a:xfrm>
          <a:prstGeom prst="cub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73" name="Cube 172"/>
          <p:cNvSpPr/>
          <p:nvPr/>
        </p:nvSpPr>
        <p:spPr bwMode="auto">
          <a:xfrm>
            <a:off x="6859091" y="4843964"/>
            <a:ext cx="278639" cy="276540"/>
          </a:xfrm>
          <a:prstGeom prst="cub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5265033" y="327712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8093507" y="4029828"/>
            <a:ext cx="338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7411410" y="3245325"/>
            <a:ext cx="351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</a:t>
            </a:r>
          </a:p>
        </p:txBody>
      </p:sp>
      <p:sp>
        <p:nvSpPr>
          <p:cNvPr id="177" name="TextBox 176"/>
          <p:cNvSpPr txBox="1"/>
          <p:nvPr/>
        </p:nvSpPr>
        <p:spPr>
          <a:xfrm>
            <a:off x="6827123" y="4046280"/>
            <a:ext cx="351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</a:t>
            </a:r>
          </a:p>
        </p:txBody>
      </p:sp>
      <p:sp>
        <p:nvSpPr>
          <p:cNvPr id="183" name="TextBox 182"/>
          <p:cNvSpPr txBox="1"/>
          <p:nvPr/>
        </p:nvSpPr>
        <p:spPr>
          <a:xfrm>
            <a:off x="7096077" y="4883856"/>
            <a:ext cx="351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8331335" y="4807421"/>
            <a:ext cx="514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7061653" y="5353352"/>
            <a:ext cx="1269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Domain C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4768097" y="5120504"/>
            <a:ext cx="1647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Domain B</a:t>
            </a:r>
          </a:p>
        </p:txBody>
      </p:sp>
      <p:grpSp>
        <p:nvGrpSpPr>
          <p:cNvPr id="124" name="Group 123"/>
          <p:cNvGrpSpPr/>
          <p:nvPr/>
        </p:nvGrpSpPr>
        <p:grpSpPr>
          <a:xfrm>
            <a:off x="5334489" y="3632589"/>
            <a:ext cx="61044" cy="468408"/>
            <a:chOff x="8371092" y="2767619"/>
            <a:chExt cx="122088" cy="904699"/>
          </a:xfrm>
        </p:grpSpPr>
        <p:cxnSp>
          <p:nvCxnSpPr>
            <p:cNvPr id="130" name="Straight Connector 129"/>
            <p:cNvCxnSpPr/>
            <p:nvPr/>
          </p:nvCxnSpPr>
          <p:spPr bwMode="auto">
            <a:xfrm rot="5400000">
              <a:off x="8259935" y="2878776"/>
              <a:ext cx="344402" cy="122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4" name="Straight Connector 133"/>
            <p:cNvCxnSpPr/>
            <p:nvPr/>
          </p:nvCxnSpPr>
          <p:spPr bwMode="auto">
            <a:xfrm rot="5400000">
              <a:off x="8259935" y="3161083"/>
              <a:ext cx="344402" cy="122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" name="Straight Connector 134"/>
            <p:cNvCxnSpPr/>
            <p:nvPr/>
          </p:nvCxnSpPr>
          <p:spPr bwMode="auto">
            <a:xfrm flipV="1">
              <a:off x="8371092" y="3049927"/>
              <a:ext cx="122088" cy="62094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" name="Straight Connector 135"/>
            <p:cNvCxnSpPr/>
            <p:nvPr/>
          </p:nvCxnSpPr>
          <p:spPr bwMode="auto">
            <a:xfrm rot="5400000">
              <a:off x="8275371" y="3454509"/>
              <a:ext cx="348510" cy="8710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" name="Straight Connector 138"/>
            <p:cNvCxnSpPr/>
            <p:nvPr/>
          </p:nvCxnSpPr>
          <p:spPr bwMode="auto">
            <a:xfrm flipV="1">
              <a:off x="8371092" y="3332954"/>
              <a:ext cx="122088" cy="6137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12" name="Oval 111"/>
          <p:cNvSpPr/>
          <p:nvPr/>
        </p:nvSpPr>
        <p:spPr>
          <a:xfrm>
            <a:off x="6323246" y="2628493"/>
            <a:ext cx="376865" cy="362243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6340602" y="2592517"/>
            <a:ext cx="39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</a:t>
            </a:r>
          </a:p>
        </p:txBody>
      </p:sp>
      <p:sp>
        <p:nvSpPr>
          <p:cNvPr id="140" name="TextBox 139"/>
          <p:cNvSpPr txBox="1"/>
          <p:nvPr/>
        </p:nvSpPr>
        <p:spPr>
          <a:xfrm>
            <a:off x="5523584" y="403878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773658" y="1307724"/>
            <a:ext cx="4867902" cy="3627796"/>
            <a:chOff x="35564" y="1259743"/>
            <a:chExt cx="4867902" cy="3627796"/>
          </a:xfrm>
        </p:grpSpPr>
        <p:grpSp>
          <p:nvGrpSpPr>
            <p:cNvPr id="3" name="Group 2"/>
            <p:cNvGrpSpPr/>
            <p:nvPr/>
          </p:nvGrpSpPr>
          <p:grpSpPr>
            <a:xfrm>
              <a:off x="35564" y="1259743"/>
              <a:ext cx="4867902" cy="3627796"/>
              <a:chOff x="35564" y="1259743"/>
              <a:chExt cx="4867902" cy="3627796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403655" y="3504539"/>
                <a:ext cx="2286000" cy="1383000"/>
                <a:chOff x="762000" y="4056892"/>
                <a:chExt cx="1295400" cy="930359"/>
              </a:xfrm>
            </p:grpSpPr>
            <p:sp>
              <p:nvSpPr>
                <p:cNvPr id="23" name="Oval 22"/>
                <p:cNvSpPr/>
                <p:nvPr/>
              </p:nvSpPr>
              <p:spPr>
                <a:xfrm>
                  <a:off x="762000" y="4204733"/>
                  <a:ext cx="1295400" cy="609600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Oval 23"/>
                <p:cNvSpPr/>
                <p:nvPr/>
              </p:nvSpPr>
              <p:spPr>
                <a:xfrm>
                  <a:off x="914400" y="4056892"/>
                  <a:ext cx="609600" cy="930359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Oval 24"/>
                <p:cNvSpPr/>
                <p:nvPr/>
              </p:nvSpPr>
              <p:spPr>
                <a:xfrm>
                  <a:off x="1295400" y="4056892"/>
                  <a:ext cx="609600" cy="930359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" name="Oval 4"/>
              <p:cNvSpPr/>
              <p:nvPr/>
            </p:nvSpPr>
            <p:spPr>
              <a:xfrm>
                <a:off x="1232435" y="1605775"/>
                <a:ext cx="609600" cy="6096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842035" y="1768028"/>
                <a:ext cx="136529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Requesting </a:t>
                </a:r>
              </a:p>
              <a:p>
                <a:r>
                  <a:rPr lang="en-US" dirty="0" smtClean="0"/>
                  <a:t>Agent (RA)</a:t>
                </a:r>
                <a:endParaRPr lang="en-US" dirty="0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1093116" y="3840879"/>
                <a:ext cx="864851" cy="720734"/>
              </a:xfrm>
              <a:prstGeom prst="ellipse">
                <a:avLst/>
              </a:prstGeom>
              <a:solidFill>
                <a:srgbClr val="00800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" name="Group 14"/>
              <p:cNvGrpSpPr/>
              <p:nvPr/>
            </p:nvGrpSpPr>
            <p:grpSpPr>
              <a:xfrm flipH="1">
                <a:off x="1265138" y="2142083"/>
                <a:ext cx="612504" cy="823448"/>
                <a:chOff x="4121357" y="2486385"/>
                <a:chExt cx="612504" cy="1242607"/>
              </a:xfrm>
            </p:grpSpPr>
            <p:sp>
              <p:nvSpPr>
                <p:cNvPr id="21" name="Freeform 20"/>
                <p:cNvSpPr/>
                <p:nvPr/>
              </p:nvSpPr>
              <p:spPr>
                <a:xfrm flipV="1">
                  <a:off x="4121357" y="2486385"/>
                  <a:ext cx="149068" cy="1242607"/>
                </a:xfrm>
                <a:custGeom>
                  <a:avLst/>
                  <a:gdLst>
                    <a:gd name="connsiteX0" fmla="*/ 505511 w 505511"/>
                    <a:gd name="connsiteY0" fmla="*/ 1763059 h 1763059"/>
                    <a:gd name="connsiteX1" fmla="*/ 72216 w 505511"/>
                    <a:gd name="connsiteY1" fmla="*/ 1374588 h 1763059"/>
                    <a:gd name="connsiteX2" fmla="*/ 72216 w 505511"/>
                    <a:gd name="connsiteY2" fmla="*/ 343647 h 1763059"/>
                    <a:gd name="connsiteX3" fmla="*/ 505511 w 505511"/>
                    <a:gd name="connsiteY3" fmla="*/ 0 h 1763059"/>
                    <a:gd name="connsiteX0" fmla="*/ 508001 w 508001"/>
                    <a:gd name="connsiteY0" fmla="*/ 1763059 h 1763059"/>
                    <a:gd name="connsiteX1" fmla="*/ 74706 w 508001"/>
                    <a:gd name="connsiteY1" fmla="*/ 1374588 h 1763059"/>
                    <a:gd name="connsiteX2" fmla="*/ 59765 w 508001"/>
                    <a:gd name="connsiteY2" fmla="*/ 978647 h 1763059"/>
                    <a:gd name="connsiteX3" fmla="*/ 74706 w 508001"/>
                    <a:gd name="connsiteY3" fmla="*/ 343647 h 1763059"/>
                    <a:gd name="connsiteX4" fmla="*/ 508001 w 508001"/>
                    <a:gd name="connsiteY4" fmla="*/ 0 h 1763059"/>
                    <a:gd name="connsiteX0" fmla="*/ 520452 w 520452"/>
                    <a:gd name="connsiteY0" fmla="*/ 1763059 h 1763059"/>
                    <a:gd name="connsiteX1" fmla="*/ 72216 w 520452"/>
                    <a:gd name="connsiteY1" fmla="*/ 978647 h 1763059"/>
                    <a:gd name="connsiteX2" fmla="*/ 87157 w 520452"/>
                    <a:gd name="connsiteY2" fmla="*/ 343647 h 1763059"/>
                    <a:gd name="connsiteX3" fmla="*/ 520452 w 520452"/>
                    <a:gd name="connsiteY3" fmla="*/ 0 h 1763059"/>
                    <a:gd name="connsiteX0" fmla="*/ 520452 w 520452"/>
                    <a:gd name="connsiteY0" fmla="*/ 1763059 h 1763059"/>
                    <a:gd name="connsiteX1" fmla="*/ 72216 w 520452"/>
                    <a:gd name="connsiteY1" fmla="*/ 1253285 h 1763059"/>
                    <a:gd name="connsiteX2" fmla="*/ 87157 w 520452"/>
                    <a:gd name="connsiteY2" fmla="*/ 343647 h 1763059"/>
                    <a:gd name="connsiteX3" fmla="*/ 520452 w 520452"/>
                    <a:gd name="connsiteY3" fmla="*/ 0 h 1763059"/>
                    <a:gd name="connsiteX0" fmla="*/ 482352 w 482352"/>
                    <a:gd name="connsiteY0" fmla="*/ 1763059 h 1763059"/>
                    <a:gd name="connsiteX1" fmla="*/ 34116 w 482352"/>
                    <a:gd name="connsiteY1" fmla="*/ 1253285 h 1763059"/>
                    <a:gd name="connsiteX2" fmla="*/ 277657 w 482352"/>
                    <a:gd name="connsiteY2" fmla="*/ 618285 h 1763059"/>
                    <a:gd name="connsiteX3" fmla="*/ 482352 w 482352"/>
                    <a:gd name="connsiteY3" fmla="*/ 0 h 1763059"/>
                    <a:gd name="connsiteX0" fmla="*/ 253752 w 253752"/>
                    <a:gd name="connsiteY0" fmla="*/ 1763059 h 1763059"/>
                    <a:gd name="connsiteX1" fmla="*/ 34116 w 253752"/>
                    <a:gd name="connsiteY1" fmla="*/ 1253285 h 1763059"/>
                    <a:gd name="connsiteX2" fmla="*/ 49057 w 253752"/>
                    <a:gd name="connsiteY2" fmla="*/ 618285 h 1763059"/>
                    <a:gd name="connsiteX3" fmla="*/ 253752 w 253752"/>
                    <a:gd name="connsiteY3" fmla="*/ 0 h 1763059"/>
                    <a:gd name="connsiteX0" fmla="*/ 253752 w 253752"/>
                    <a:gd name="connsiteY0" fmla="*/ 1763059 h 1763059"/>
                    <a:gd name="connsiteX1" fmla="*/ 34116 w 253752"/>
                    <a:gd name="connsiteY1" fmla="*/ 1253285 h 1763059"/>
                    <a:gd name="connsiteX2" fmla="*/ 49057 w 253752"/>
                    <a:gd name="connsiteY2" fmla="*/ 618285 h 1763059"/>
                    <a:gd name="connsiteX3" fmla="*/ 44575 w 253752"/>
                    <a:gd name="connsiteY3" fmla="*/ 597647 h 1763059"/>
                    <a:gd name="connsiteX4" fmla="*/ 253752 w 253752"/>
                    <a:gd name="connsiteY4" fmla="*/ 0 h 1763059"/>
                    <a:gd name="connsiteX0" fmla="*/ 288365 w 288365"/>
                    <a:gd name="connsiteY0" fmla="*/ 1763059 h 1763059"/>
                    <a:gd name="connsiteX1" fmla="*/ 68729 w 288365"/>
                    <a:gd name="connsiteY1" fmla="*/ 1253285 h 1763059"/>
                    <a:gd name="connsiteX2" fmla="*/ 83670 w 288365"/>
                    <a:gd name="connsiteY2" fmla="*/ 618285 h 1763059"/>
                    <a:gd name="connsiteX3" fmla="*/ 79188 w 288365"/>
                    <a:gd name="connsiteY3" fmla="*/ 597647 h 1763059"/>
                    <a:gd name="connsiteX4" fmla="*/ 288365 w 288365"/>
                    <a:gd name="connsiteY4" fmla="*/ 0 h 1763059"/>
                    <a:gd name="connsiteX0" fmla="*/ 288365 w 288365"/>
                    <a:gd name="connsiteY0" fmla="*/ 1763059 h 1763059"/>
                    <a:gd name="connsiteX1" fmla="*/ 68729 w 288365"/>
                    <a:gd name="connsiteY1" fmla="*/ 1253285 h 1763059"/>
                    <a:gd name="connsiteX2" fmla="*/ 83670 w 288365"/>
                    <a:gd name="connsiteY2" fmla="*/ 618285 h 1763059"/>
                    <a:gd name="connsiteX3" fmla="*/ 79188 w 288365"/>
                    <a:gd name="connsiteY3" fmla="*/ 597647 h 1763059"/>
                    <a:gd name="connsiteX4" fmla="*/ 288365 w 288365"/>
                    <a:gd name="connsiteY4" fmla="*/ 0 h 1763059"/>
                    <a:gd name="connsiteX0" fmla="*/ 836705 w 836705"/>
                    <a:gd name="connsiteY0" fmla="*/ 1763059 h 1763059"/>
                    <a:gd name="connsiteX1" fmla="*/ 617069 w 836705"/>
                    <a:gd name="connsiteY1" fmla="*/ 1253285 h 1763059"/>
                    <a:gd name="connsiteX2" fmla="*/ 632010 w 836705"/>
                    <a:gd name="connsiteY2" fmla="*/ 618285 h 1763059"/>
                    <a:gd name="connsiteX3" fmla="*/ 627528 w 836705"/>
                    <a:gd name="connsiteY3" fmla="*/ 597647 h 1763059"/>
                    <a:gd name="connsiteX4" fmla="*/ 836705 w 836705"/>
                    <a:gd name="connsiteY4" fmla="*/ 0 h 1763059"/>
                    <a:gd name="connsiteX0" fmla="*/ 836705 w 836705"/>
                    <a:gd name="connsiteY0" fmla="*/ 1763059 h 1763059"/>
                    <a:gd name="connsiteX1" fmla="*/ 617069 w 836705"/>
                    <a:gd name="connsiteY1" fmla="*/ 1253285 h 1763059"/>
                    <a:gd name="connsiteX2" fmla="*/ 632010 w 836705"/>
                    <a:gd name="connsiteY2" fmla="*/ 618285 h 1763059"/>
                    <a:gd name="connsiteX3" fmla="*/ 627528 w 836705"/>
                    <a:gd name="connsiteY3" fmla="*/ 872285 h 1763059"/>
                    <a:gd name="connsiteX4" fmla="*/ 836705 w 836705"/>
                    <a:gd name="connsiteY4" fmla="*/ 0 h 1763059"/>
                    <a:gd name="connsiteX0" fmla="*/ 253752 w 253752"/>
                    <a:gd name="connsiteY0" fmla="*/ 1763059 h 1763059"/>
                    <a:gd name="connsiteX1" fmla="*/ 34116 w 253752"/>
                    <a:gd name="connsiteY1" fmla="*/ 1253285 h 1763059"/>
                    <a:gd name="connsiteX2" fmla="*/ 49057 w 253752"/>
                    <a:gd name="connsiteY2" fmla="*/ 618285 h 1763059"/>
                    <a:gd name="connsiteX3" fmla="*/ 253752 w 253752"/>
                    <a:gd name="connsiteY3" fmla="*/ 0 h 1763059"/>
                    <a:gd name="connsiteX0" fmla="*/ 238232 w 238232"/>
                    <a:gd name="connsiteY0" fmla="*/ 1763059 h 1763059"/>
                    <a:gd name="connsiteX1" fmla="*/ 37012 w 238232"/>
                    <a:gd name="connsiteY1" fmla="*/ 972881 h 1763059"/>
                    <a:gd name="connsiteX2" fmla="*/ 33537 w 238232"/>
                    <a:gd name="connsiteY2" fmla="*/ 618285 h 1763059"/>
                    <a:gd name="connsiteX3" fmla="*/ 238232 w 238232"/>
                    <a:gd name="connsiteY3" fmla="*/ 0 h 1763059"/>
                    <a:gd name="connsiteX0" fmla="*/ 201220 w 201220"/>
                    <a:gd name="connsiteY0" fmla="*/ 1763059 h 1763059"/>
                    <a:gd name="connsiteX1" fmla="*/ 0 w 201220"/>
                    <a:gd name="connsiteY1" fmla="*/ 972881 h 1763059"/>
                    <a:gd name="connsiteX2" fmla="*/ 201220 w 201220"/>
                    <a:gd name="connsiteY2" fmla="*/ 0 h 1763059"/>
                    <a:gd name="connsiteX0" fmla="*/ 161176 w 161176"/>
                    <a:gd name="connsiteY0" fmla="*/ 1763059 h 1763059"/>
                    <a:gd name="connsiteX1" fmla="*/ 0 w 161176"/>
                    <a:gd name="connsiteY1" fmla="*/ 972881 h 1763059"/>
                    <a:gd name="connsiteX2" fmla="*/ 161176 w 161176"/>
                    <a:gd name="connsiteY2" fmla="*/ 0 h 1763059"/>
                    <a:gd name="connsiteX0" fmla="*/ 93382 w 241709"/>
                    <a:gd name="connsiteY0" fmla="*/ 1763059 h 1763059"/>
                    <a:gd name="connsiteX1" fmla="*/ 80533 w 241709"/>
                    <a:gd name="connsiteY1" fmla="*/ 972881 h 1763059"/>
                    <a:gd name="connsiteX2" fmla="*/ 241709 w 241709"/>
                    <a:gd name="connsiteY2" fmla="*/ 0 h 1763059"/>
                    <a:gd name="connsiteX0" fmla="*/ 93382 w 241709"/>
                    <a:gd name="connsiteY0" fmla="*/ 1763059 h 1763059"/>
                    <a:gd name="connsiteX1" fmla="*/ 80533 w 241709"/>
                    <a:gd name="connsiteY1" fmla="*/ 972881 h 1763059"/>
                    <a:gd name="connsiteX2" fmla="*/ 89690 w 241709"/>
                    <a:gd name="connsiteY2" fmla="*/ 676266 h 1763059"/>
                    <a:gd name="connsiteX3" fmla="*/ 241709 w 241709"/>
                    <a:gd name="connsiteY3" fmla="*/ 0 h 1763059"/>
                    <a:gd name="connsiteX0" fmla="*/ 93382 w 241709"/>
                    <a:gd name="connsiteY0" fmla="*/ 1763059 h 1763059"/>
                    <a:gd name="connsiteX1" fmla="*/ 80533 w 241709"/>
                    <a:gd name="connsiteY1" fmla="*/ 972881 h 1763059"/>
                    <a:gd name="connsiteX2" fmla="*/ 241709 w 241709"/>
                    <a:gd name="connsiteY2" fmla="*/ 0 h 1763059"/>
                    <a:gd name="connsiteX0" fmla="*/ 104678 w 172475"/>
                    <a:gd name="connsiteY0" fmla="*/ 1482655 h 1482655"/>
                    <a:gd name="connsiteX1" fmla="*/ 11299 w 172475"/>
                    <a:gd name="connsiteY1" fmla="*/ 972881 h 1482655"/>
                    <a:gd name="connsiteX2" fmla="*/ 172475 w 172475"/>
                    <a:gd name="connsiteY2" fmla="*/ 0 h 1482655"/>
                    <a:gd name="connsiteX0" fmla="*/ 263519 w 331316"/>
                    <a:gd name="connsiteY0" fmla="*/ 1482655 h 1482655"/>
                    <a:gd name="connsiteX1" fmla="*/ 170140 w 331316"/>
                    <a:gd name="connsiteY1" fmla="*/ 972881 h 1482655"/>
                    <a:gd name="connsiteX2" fmla="*/ 331316 w 331316"/>
                    <a:gd name="connsiteY2" fmla="*/ 0 h 1482655"/>
                    <a:gd name="connsiteX0" fmla="*/ 263519 w 331316"/>
                    <a:gd name="connsiteY0" fmla="*/ 1482655 h 1482655"/>
                    <a:gd name="connsiteX1" fmla="*/ 191952 w 331316"/>
                    <a:gd name="connsiteY1" fmla="*/ 692478 h 1482655"/>
                    <a:gd name="connsiteX2" fmla="*/ 331316 w 331316"/>
                    <a:gd name="connsiteY2" fmla="*/ 0 h 1482655"/>
                    <a:gd name="connsiteX0" fmla="*/ 0 w 67797"/>
                    <a:gd name="connsiteY0" fmla="*/ 1482655 h 1482655"/>
                    <a:gd name="connsiteX1" fmla="*/ 67797 w 67797"/>
                    <a:gd name="connsiteY1" fmla="*/ 0 h 1482655"/>
                    <a:gd name="connsiteX0" fmla="*/ 61307 w 61307"/>
                    <a:gd name="connsiteY0" fmla="*/ 1482655 h 1482655"/>
                    <a:gd name="connsiteX1" fmla="*/ 0 w 61307"/>
                    <a:gd name="connsiteY1" fmla="*/ 0 h 1482655"/>
                    <a:gd name="connsiteX0" fmla="*/ 61307 w 61307"/>
                    <a:gd name="connsiteY0" fmla="*/ 1482655 h 1482655"/>
                    <a:gd name="connsiteX1" fmla="*/ 0 w 61307"/>
                    <a:gd name="connsiteY1" fmla="*/ 0 h 1482655"/>
                    <a:gd name="connsiteX0" fmla="*/ 61307 w 61307"/>
                    <a:gd name="connsiteY0" fmla="*/ 1482655 h 1482655"/>
                    <a:gd name="connsiteX1" fmla="*/ 0 w 61307"/>
                    <a:gd name="connsiteY1" fmla="*/ 0 h 1482655"/>
                    <a:gd name="connsiteX0" fmla="*/ 61307 w 61307"/>
                    <a:gd name="connsiteY0" fmla="*/ 1482655 h 1482655"/>
                    <a:gd name="connsiteX1" fmla="*/ 0 w 61307"/>
                    <a:gd name="connsiteY1" fmla="*/ 0 h 1482655"/>
                    <a:gd name="connsiteX0" fmla="*/ 61307 w 61307"/>
                    <a:gd name="connsiteY0" fmla="*/ 1482655 h 1482655"/>
                    <a:gd name="connsiteX1" fmla="*/ 47134 w 61307"/>
                    <a:gd name="connsiteY1" fmla="*/ 733079 h 1482655"/>
                    <a:gd name="connsiteX2" fmla="*/ 0 w 61307"/>
                    <a:gd name="connsiteY2" fmla="*/ 0 h 1482655"/>
                    <a:gd name="connsiteX0" fmla="*/ 178592 w 178592"/>
                    <a:gd name="connsiteY0" fmla="*/ 1482655 h 1482655"/>
                    <a:gd name="connsiteX1" fmla="*/ 164419 w 178592"/>
                    <a:gd name="connsiteY1" fmla="*/ 733079 h 1482655"/>
                    <a:gd name="connsiteX2" fmla="*/ 7856 w 178592"/>
                    <a:gd name="connsiteY2" fmla="*/ 733079 h 1482655"/>
                    <a:gd name="connsiteX3" fmla="*/ 117285 w 178592"/>
                    <a:gd name="connsiteY3" fmla="*/ 0 h 1482655"/>
                    <a:gd name="connsiteX0" fmla="*/ 180413 w 180413"/>
                    <a:gd name="connsiteY0" fmla="*/ 1482655 h 1482655"/>
                    <a:gd name="connsiteX1" fmla="*/ 61041 w 180413"/>
                    <a:gd name="connsiteY1" fmla="*/ 1069954 h 1482655"/>
                    <a:gd name="connsiteX2" fmla="*/ 9677 w 180413"/>
                    <a:gd name="connsiteY2" fmla="*/ 733079 h 1482655"/>
                    <a:gd name="connsiteX3" fmla="*/ 119106 w 180413"/>
                    <a:gd name="connsiteY3" fmla="*/ 0 h 1482655"/>
                    <a:gd name="connsiteX0" fmla="*/ 135466 w 135466"/>
                    <a:gd name="connsiteY0" fmla="*/ 1482655 h 1482655"/>
                    <a:gd name="connsiteX1" fmla="*/ 16094 w 135466"/>
                    <a:gd name="connsiteY1" fmla="*/ 1069954 h 1482655"/>
                    <a:gd name="connsiteX2" fmla="*/ 9677 w 135466"/>
                    <a:gd name="connsiteY2" fmla="*/ 546144 h 1482655"/>
                    <a:gd name="connsiteX3" fmla="*/ 74159 w 135466"/>
                    <a:gd name="connsiteY3" fmla="*/ 0 h 1482655"/>
                    <a:gd name="connsiteX0" fmla="*/ 135466 w 135466"/>
                    <a:gd name="connsiteY0" fmla="*/ 1482655 h 1482655"/>
                    <a:gd name="connsiteX1" fmla="*/ 16094 w 135466"/>
                    <a:gd name="connsiteY1" fmla="*/ 1069954 h 1482655"/>
                    <a:gd name="connsiteX2" fmla="*/ 9677 w 135466"/>
                    <a:gd name="connsiteY2" fmla="*/ 546144 h 1482655"/>
                    <a:gd name="connsiteX3" fmla="*/ 74159 w 135466"/>
                    <a:gd name="connsiteY3" fmla="*/ 0 h 1482655"/>
                    <a:gd name="connsiteX0" fmla="*/ 135466 w 135466"/>
                    <a:gd name="connsiteY0" fmla="*/ 1482655 h 1482655"/>
                    <a:gd name="connsiteX1" fmla="*/ 16094 w 135466"/>
                    <a:gd name="connsiteY1" fmla="*/ 1069954 h 1482655"/>
                    <a:gd name="connsiteX2" fmla="*/ 9677 w 135466"/>
                    <a:gd name="connsiteY2" fmla="*/ 546144 h 1482655"/>
                    <a:gd name="connsiteX3" fmla="*/ 74159 w 135466"/>
                    <a:gd name="connsiteY3" fmla="*/ 0 h 1482655"/>
                    <a:gd name="connsiteX0" fmla="*/ 135466 w 135466"/>
                    <a:gd name="connsiteY0" fmla="*/ 1482655 h 1482655"/>
                    <a:gd name="connsiteX1" fmla="*/ 16094 w 135466"/>
                    <a:gd name="connsiteY1" fmla="*/ 1069954 h 1482655"/>
                    <a:gd name="connsiteX2" fmla="*/ 9677 w 135466"/>
                    <a:gd name="connsiteY2" fmla="*/ 546144 h 1482655"/>
                    <a:gd name="connsiteX3" fmla="*/ 74159 w 135466"/>
                    <a:gd name="connsiteY3" fmla="*/ 0 h 1482655"/>
                    <a:gd name="connsiteX0" fmla="*/ 145080 w 147936"/>
                    <a:gd name="connsiteY0" fmla="*/ 1524197 h 1524197"/>
                    <a:gd name="connsiteX1" fmla="*/ 25708 w 147936"/>
                    <a:gd name="connsiteY1" fmla="*/ 1111496 h 1524197"/>
                    <a:gd name="connsiteX2" fmla="*/ 19291 w 147936"/>
                    <a:gd name="connsiteY2" fmla="*/ 587686 h 1524197"/>
                    <a:gd name="connsiteX3" fmla="*/ 141454 w 147936"/>
                    <a:gd name="connsiteY3" fmla="*/ 0 h 1524197"/>
                    <a:gd name="connsiteX0" fmla="*/ 145080 w 145080"/>
                    <a:gd name="connsiteY0" fmla="*/ 1524197 h 1524197"/>
                    <a:gd name="connsiteX1" fmla="*/ 25708 w 145080"/>
                    <a:gd name="connsiteY1" fmla="*/ 1111496 h 1524197"/>
                    <a:gd name="connsiteX2" fmla="*/ 19291 w 145080"/>
                    <a:gd name="connsiteY2" fmla="*/ 587686 h 1524197"/>
                    <a:gd name="connsiteX3" fmla="*/ 141454 w 145080"/>
                    <a:gd name="connsiteY3" fmla="*/ 0 h 1524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5080" h="1524197">
                      <a:moveTo>
                        <a:pt x="145080" y="1524197"/>
                      </a:moveTo>
                      <a:cubicBezTo>
                        <a:pt x="105289" y="1386630"/>
                        <a:pt x="93056" y="1485673"/>
                        <a:pt x="25708" y="1111496"/>
                      </a:cubicBezTo>
                      <a:cubicBezTo>
                        <a:pt x="21973" y="986567"/>
                        <a:pt x="0" y="772935"/>
                        <a:pt x="19291" y="587686"/>
                      </a:cubicBezTo>
                      <a:cubicBezTo>
                        <a:pt x="38582" y="402437"/>
                        <a:pt x="26579" y="466730"/>
                        <a:pt x="141454" y="0"/>
                      </a:cubicBezTo>
                    </a:path>
                  </a:pathLst>
                </a:cu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Freeform 21"/>
                <p:cNvSpPr/>
                <p:nvPr/>
              </p:nvSpPr>
              <p:spPr>
                <a:xfrm flipH="1">
                  <a:off x="4584793" y="2486385"/>
                  <a:ext cx="149068" cy="1242607"/>
                </a:xfrm>
                <a:custGeom>
                  <a:avLst/>
                  <a:gdLst>
                    <a:gd name="connsiteX0" fmla="*/ 505511 w 505511"/>
                    <a:gd name="connsiteY0" fmla="*/ 1763059 h 1763059"/>
                    <a:gd name="connsiteX1" fmla="*/ 72216 w 505511"/>
                    <a:gd name="connsiteY1" fmla="*/ 1374588 h 1763059"/>
                    <a:gd name="connsiteX2" fmla="*/ 72216 w 505511"/>
                    <a:gd name="connsiteY2" fmla="*/ 343647 h 1763059"/>
                    <a:gd name="connsiteX3" fmla="*/ 505511 w 505511"/>
                    <a:gd name="connsiteY3" fmla="*/ 0 h 1763059"/>
                    <a:gd name="connsiteX0" fmla="*/ 508001 w 508001"/>
                    <a:gd name="connsiteY0" fmla="*/ 1763059 h 1763059"/>
                    <a:gd name="connsiteX1" fmla="*/ 74706 w 508001"/>
                    <a:gd name="connsiteY1" fmla="*/ 1374588 h 1763059"/>
                    <a:gd name="connsiteX2" fmla="*/ 59765 w 508001"/>
                    <a:gd name="connsiteY2" fmla="*/ 978647 h 1763059"/>
                    <a:gd name="connsiteX3" fmla="*/ 74706 w 508001"/>
                    <a:gd name="connsiteY3" fmla="*/ 343647 h 1763059"/>
                    <a:gd name="connsiteX4" fmla="*/ 508001 w 508001"/>
                    <a:gd name="connsiteY4" fmla="*/ 0 h 1763059"/>
                    <a:gd name="connsiteX0" fmla="*/ 520452 w 520452"/>
                    <a:gd name="connsiteY0" fmla="*/ 1763059 h 1763059"/>
                    <a:gd name="connsiteX1" fmla="*/ 72216 w 520452"/>
                    <a:gd name="connsiteY1" fmla="*/ 978647 h 1763059"/>
                    <a:gd name="connsiteX2" fmla="*/ 87157 w 520452"/>
                    <a:gd name="connsiteY2" fmla="*/ 343647 h 1763059"/>
                    <a:gd name="connsiteX3" fmla="*/ 520452 w 520452"/>
                    <a:gd name="connsiteY3" fmla="*/ 0 h 1763059"/>
                    <a:gd name="connsiteX0" fmla="*/ 520452 w 520452"/>
                    <a:gd name="connsiteY0" fmla="*/ 1763059 h 1763059"/>
                    <a:gd name="connsiteX1" fmla="*/ 72216 w 520452"/>
                    <a:gd name="connsiteY1" fmla="*/ 1253285 h 1763059"/>
                    <a:gd name="connsiteX2" fmla="*/ 87157 w 520452"/>
                    <a:gd name="connsiteY2" fmla="*/ 343647 h 1763059"/>
                    <a:gd name="connsiteX3" fmla="*/ 520452 w 520452"/>
                    <a:gd name="connsiteY3" fmla="*/ 0 h 1763059"/>
                    <a:gd name="connsiteX0" fmla="*/ 482352 w 482352"/>
                    <a:gd name="connsiteY0" fmla="*/ 1763059 h 1763059"/>
                    <a:gd name="connsiteX1" fmla="*/ 34116 w 482352"/>
                    <a:gd name="connsiteY1" fmla="*/ 1253285 h 1763059"/>
                    <a:gd name="connsiteX2" fmla="*/ 277657 w 482352"/>
                    <a:gd name="connsiteY2" fmla="*/ 618285 h 1763059"/>
                    <a:gd name="connsiteX3" fmla="*/ 482352 w 482352"/>
                    <a:gd name="connsiteY3" fmla="*/ 0 h 1763059"/>
                    <a:gd name="connsiteX0" fmla="*/ 253752 w 253752"/>
                    <a:gd name="connsiteY0" fmla="*/ 1763059 h 1763059"/>
                    <a:gd name="connsiteX1" fmla="*/ 34116 w 253752"/>
                    <a:gd name="connsiteY1" fmla="*/ 1253285 h 1763059"/>
                    <a:gd name="connsiteX2" fmla="*/ 49057 w 253752"/>
                    <a:gd name="connsiteY2" fmla="*/ 618285 h 1763059"/>
                    <a:gd name="connsiteX3" fmla="*/ 253752 w 253752"/>
                    <a:gd name="connsiteY3" fmla="*/ 0 h 1763059"/>
                    <a:gd name="connsiteX0" fmla="*/ 253752 w 253752"/>
                    <a:gd name="connsiteY0" fmla="*/ 1763059 h 1763059"/>
                    <a:gd name="connsiteX1" fmla="*/ 34116 w 253752"/>
                    <a:gd name="connsiteY1" fmla="*/ 1253285 h 1763059"/>
                    <a:gd name="connsiteX2" fmla="*/ 49057 w 253752"/>
                    <a:gd name="connsiteY2" fmla="*/ 618285 h 1763059"/>
                    <a:gd name="connsiteX3" fmla="*/ 44575 w 253752"/>
                    <a:gd name="connsiteY3" fmla="*/ 597647 h 1763059"/>
                    <a:gd name="connsiteX4" fmla="*/ 253752 w 253752"/>
                    <a:gd name="connsiteY4" fmla="*/ 0 h 1763059"/>
                    <a:gd name="connsiteX0" fmla="*/ 288365 w 288365"/>
                    <a:gd name="connsiteY0" fmla="*/ 1763059 h 1763059"/>
                    <a:gd name="connsiteX1" fmla="*/ 68729 w 288365"/>
                    <a:gd name="connsiteY1" fmla="*/ 1253285 h 1763059"/>
                    <a:gd name="connsiteX2" fmla="*/ 83670 w 288365"/>
                    <a:gd name="connsiteY2" fmla="*/ 618285 h 1763059"/>
                    <a:gd name="connsiteX3" fmla="*/ 79188 w 288365"/>
                    <a:gd name="connsiteY3" fmla="*/ 597647 h 1763059"/>
                    <a:gd name="connsiteX4" fmla="*/ 288365 w 288365"/>
                    <a:gd name="connsiteY4" fmla="*/ 0 h 1763059"/>
                    <a:gd name="connsiteX0" fmla="*/ 288365 w 288365"/>
                    <a:gd name="connsiteY0" fmla="*/ 1763059 h 1763059"/>
                    <a:gd name="connsiteX1" fmla="*/ 68729 w 288365"/>
                    <a:gd name="connsiteY1" fmla="*/ 1253285 h 1763059"/>
                    <a:gd name="connsiteX2" fmla="*/ 83670 w 288365"/>
                    <a:gd name="connsiteY2" fmla="*/ 618285 h 1763059"/>
                    <a:gd name="connsiteX3" fmla="*/ 79188 w 288365"/>
                    <a:gd name="connsiteY3" fmla="*/ 597647 h 1763059"/>
                    <a:gd name="connsiteX4" fmla="*/ 288365 w 288365"/>
                    <a:gd name="connsiteY4" fmla="*/ 0 h 1763059"/>
                    <a:gd name="connsiteX0" fmla="*/ 836705 w 836705"/>
                    <a:gd name="connsiteY0" fmla="*/ 1763059 h 1763059"/>
                    <a:gd name="connsiteX1" fmla="*/ 617069 w 836705"/>
                    <a:gd name="connsiteY1" fmla="*/ 1253285 h 1763059"/>
                    <a:gd name="connsiteX2" fmla="*/ 632010 w 836705"/>
                    <a:gd name="connsiteY2" fmla="*/ 618285 h 1763059"/>
                    <a:gd name="connsiteX3" fmla="*/ 627528 w 836705"/>
                    <a:gd name="connsiteY3" fmla="*/ 597647 h 1763059"/>
                    <a:gd name="connsiteX4" fmla="*/ 836705 w 836705"/>
                    <a:gd name="connsiteY4" fmla="*/ 0 h 1763059"/>
                    <a:gd name="connsiteX0" fmla="*/ 836705 w 836705"/>
                    <a:gd name="connsiteY0" fmla="*/ 1763059 h 1763059"/>
                    <a:gd name="connsiteX1" fmla="*/ 617069 w 836705"/>
                    <a:gd name="connsiteY1" fmla="*/ 1253285 h 1763059"/>
                    <a:gd name="connsiteX2" fmla="*/ 632010 w 836705"/>
                    <a:gd name="connsiteY2" fmla="*/ 618285 h 1763059"/>
                    <a:gd name="connsiteX3" fmla="*/ 627528 w 836705"/>
                    <a:gd name="connsiteY3" fmla="*/ 872285 h 1763059"/>
                    <a:gd name="connsiteX4" fmla="*/ 836705 w 836705"/>
                    <a:gd name="connsiteY4" fmla="*/ 0 h 1763059"/>
                    <a:gd name="connsiteX0" fmla="*/ 253752 w 253752"/>
                    <a:gd name="connsiteY0" fmla="*/ 1763059 h 1763059"/>
                    <a:gd name="connsiteX1" fmla="*/ 34116 w 253752"/>
                    <a:gd name="connsiteY1" fmla="*/ 1253285 h 1763059"/>
                    <a:gd name="connsiteX2" fmla="*/ 49057 w 253752"/>
                    <a:gd name="connsiteY2" fmla="*/ 618285 h 1763059"/>
                    <a:gd name="connsiteX3" fmla="*/ 253752 w 253752"/>
                    <a:gd name="connsiteY3" fmla="*/ 0 h 1763059"/>
                    <a:gd name="connsiteX0" fmla="*/ 238232 w 238232"/>
                    <a:gd name="connsiteY0" fmla="*/ 1763059 h 1763059"/>
                    <a:gd name="connsiteX1" fmla="*/ 37012 w 238232"/>
                    <a:gd name="connsiteY1" fmla="*/ 972881 h 1763059"/>
                    <a:gd name="connsiteX2" fmla="*/ 33537 w 238232"/>
                    <a:gd name="connsiteY2" fmla="*/ 618285 h 1763059"/>
                    <a:gd name="connsiteX3" fmla="*/ 238232 w 238232"/>
                    <a:gd name="connsiteY3" fmla="*/ 0 h 1763059"/>
                    <a:gd name="connsiteX0" fmla="*/ 201220 w 201220"/>
                    <a:gd name="connsiteY0" fmla="*/ 1763059 h 1763059"/>
                    <a:gd name="connsiteX1" fmla="*/ 0 w 201220"/>
                    <a:gd name="connsiteY1" fmla="*/ 972881 h 1763059"/>
                    <a:gd name="connsiteX2" fmla="*/ 201220 w 201220"/>
                    <a:gd name="connsiteY2" fmla="*/ 0 h 1763059"/>
                    <a:gd name="connsiteX0" fmla="*/ 161176 w 161176"/>
                    <a:gd name="connsiteY0" fmla="*/ 1763059 h 1763059"/>
                    <a:gd name="connsiteX1" fmla="*/ 0 w 161176"/>
                    <a:gd name="connsiteY1" fmla="*/ 972881 h 1763059"/>
                    <a:gd name="connsiteX2" fmla="*/ 161176 w 161176"/>
                    <a:gd name="connsiteY2" fmla="*/ 0 h 1763059"/>
                    <a:gd name="connsiteX0" fmla="*/ 93382 w 241709"/>
                    <a:gd name="connsiteY0" fmla="*/ 1763059 h 1763059"/>
                    <a:gd name="connsiteX1" fmla="*/ 80533 w 241709"/>
                    <a:gd name="connsiteY1" fmla="*/ 972881 h 1763059"/>
                    <a:gd name="connsiteX2" fmla="*/ 241709 w 241709"/>
                    <a:gd name="connsiteY2" fmla="*/ 0 h 1763059"/>
                    <a:gd name="connsiteX0" fmla="*/ 93382 w 241709"/>
                    <a:gd name="connsiteY0" fmla="*/ 1763059 h 1763059"/>
                    <a:gd name="connsiteX1" fmla="*/ 80533 w 241709"/>
                    <a:gd name="connsiteY1" fmla="*/ 972881 h 1763059"/>
                    <a:gd name="connsiteX2" fmla="*/ 89690 w 241709"/>
                    <a:gd name="connsiteY2" fmla="*/ 676266 h 1763059"/>
                    <a:gd name="connsiteX3" fmla="*/ 241709 w 241709"/>
                    <a:gd name="connsiteY3" fmla="*/ 0 h 1763059"/>
                    <a:gd name="connsiteX0" fmla="*/ 93382 w 241709"/>
                    <a:gd name="connsiteY0" fmla="*/ 1763059 h 1763059"/>
                    <a:gd name="connsiteX1" fmla="*/ 80533 w 241709"/>
                    <a:gd name="connsiteY1" fmla="*/ 972881 h 1763059"/>
                    <a:gd name="connsiteX2" fmla="*/ 241709 w 241709"/>
                    <a:gd name="connsiteY2" fmla="*/ 0 h 1763059"/>
                    <a:gd name="connsiteX0" fmla="*/ 104678 w 172475"/>
                    <a:gd name="connsiteY0" fmla="*/ 1482655 h 1482655"/>
                    <a:gd name="connsiteX1" fmla="*/ 11299 w 172475"/>
                    <a:gd name="connsiteY1" fmla="*/ 972881 h 1482655"/>
                    <a:gd name="connsiteX2" fmla="*/ 172475 w 172475"/>
                    <a:gd name="connsiteY2" fmla="*/ 0 h 1482655"/>
                    <a:gd name="connsiteX0" fmla="*/ 263519 w 331316"/>
                    <a:gd name="connsiteY0" fmla="*/ 1482655 h 1482655"/>
                    <a:gd name="connsiteX1" fmla="*/ 170140 w 331316"/>
                    <a:gd name="connsiteY1" fmla="*/ 972881 h 1482655"/>
                    <a:gd name="connsiteX2" fmla="*/ 331316 w 331316"/>
                    <a:gd name="connsiteY2" fmla="*/ 0 h 1482655"/>
                    <a:gd name="connsiteX0" fmla="*/ 263519 w 331316"/>
                    <a:gd name="connsiteY0" fmla="*/ 1482655 h 1482655"/>
                    <a:gd name="connsiteX1" fmla="*/ 191952 w 331316"/>
                    <a:gd name="connsiteY1" fmla="*/ 692478 h 1482655"/>
                    <a:gd name="connsiteX2" fmla="*/ 331316 w 331316"/>
                    <a:gd name="connsiteY2" fmla="*/ 0 h 1482655"/>
                    <a:gd name="connsiteX0" fmla="*/ 0 w 67797"/>
                    <a:gd name="connsiteY0" fmla="*/ 1482655 h 1482655"/>
                    <a:gd name="connsiteX1" fmla="*/ 67797 w 67797"/>
                    <a:gd name="connsiteY1" fmla="*/ 0 h 1482655"/>
                    <a:gd name="connsiteX0" fmla="*/ 61307 w 61307"/>
                    <a:gd name="connsiteY0" fmla="*/ 1482655 h 1482655"/>
                    <a:gd name="connsiteX1" fmla="*/ 0 w 61307"/>
                    <a:gd name="connsiteY1" fmla="*/ 0 h 1482655"/>
                    <a:gd name="connsiteX0" fmla="*/ 61307 w 61307"/>
                    <a:gd name="connsiteY0" fmla="*/ 1482655 h 1482655"/>
                    <a:gd name="connsiteX1" fmla="*/ 0 w 61307"/>
                    <a:gd name="connsiteY1" fmla="*/ 0 h 1482655"/>
                    <a:gd name="connsiteX0" fmla="*/ 61307 w 61307"/>
                    <a:gd name="connsiteY0" fmla="*/ 1482655 h 1482655"/>
                    <a:gd name="connsiteX1" fmla="*/ 0 w 61307"/>
                    <a:gd name="connsiteY1" fmla="*/ 0 h 1482655"/>
                    <a:gd name="connsiteX0" fmla="*/ 61307 w 61307"/>
                    <a:gd name="connsiteY0" fmla="*/ 1482655 h 1482655"/>
                    <a:gd name="connsiteX1" fmla="*/ 0 w 61307"/>
                    <a:gd name="connsiteY1" fmla="*/ 0 h 1482655"/>
                    <a:gd name="connsiteX0" fmla="*/ 61307 w 61307"/>
                    <a:gd name="connsiteY0" fmla="*/ 1482655 h 1482655"/>
                    <a:gd name="connsiteX1" fmla="*/ 47134 w 61307"/>
                    <a:gd name="connsiteY1" fmla="*/ 733079 h 1482655"/>
                    <a:gd name="connsiteX2" fmla="*/ 0 w 61307"/>
                    <a:gd name="connsiteY2" fmla="*/ 0 h 1482655"/>
                    <a:gd name="connsiteX0" fmla="*/ 178592 w 178592"/>
                    <a:gd name="connsiteY0" fmla="*/ 1482655 h 1482655"/>
                    <a:gd name="connsiteX1" fmla="*/ 164419 w 178592"/>
                    <a:gd name="connsiteY1" fmla="*/ 733079 h 1482655"/>
                    <a:gd name="connsiteX2" fmla="*/ 7856 w 178592"/>
                    <a:gd name="connsiteY2" fmla="*/ 733079 h 1482655"/>
                    <a:gd name="connsiteX3" fmla="*/ 117285 w 178592"/>
                    <a:gd name="connsiteY3" fmla="*/ 0 h 1482655"/>
                    <a:gd name="connsiteX0" fmla="*/ 180413 w 180413"/>
                    <a:gd name="connsiteY0" fmla="*/ 1482655 h 1482655"/>
                    <a:gd name="connsiteX1" fmla="*/ 61041 w 180413"/>
                    <a:gd name="connsiteY1" fmla="*/ 1069954 h 1482655"/>
                    <a:gd name="connsiteX2" fmla="*/ 9677 w 180413"/>
                    <a:gd name="connsiteY2" fmla="*/ 733079 h 1482655"/>
                    <a:gd name="connsiteX3" fmla="*/ 119106 w 180413"/>
                    <a:gd name="connsiteY3" fmla="*/ 0 h 1482655"/>
                    <a:gd name="connsiteX0" fmla="*/ 135466 w 135466"/>
                    <a:gd name="connsiteY0" fmla="*/ 1482655 h 1482655"/>
                    <a:gd name="connsiteX1" fmla="*/ 16094 w 135466"/>
                    <a:gd name="connsiteY1" fmla="*/ 1069954 h 1482655"/>
                    <a:gd name="connsiteX2" fmla="*/ 9677 w 135466"/>
                    <a:gd name="connsiteY2" fmla="*/ 546144 h 1482655"/>
                    <a:gd name="connsiteX3" fmla="*/ 74159 w 135466"/>
                    <a:gd name="connsiteY3" fmla="*/ 0 h 1482655"/>
                    <a:gd name="connsiteX0" fmla="*/ 135466 w 135466"/>
                    <a:gd name="connsiteY0" fmla="*/ 1482655 h 1482655"/>
                    <a:gd name="connsiteX1" fmla="*/ 16094 w 135466"/>
                    <a:gd name="connsiteY1" fmla="*/ 1069954 h 1482655"/>
                    <a:gd name="connsiteX2" fmla="*/ 9677 w 135466"/>
                    <a:gd name="connsiteY2" fmla="*/ 546144 h 1482655"/>
                    <a:gd name="connsiteX3" fmla="*/ 74159 w 135466"/>
                    <a:gd name="connsiteY3" fmla="*/ 0 h 1482655"/>
                    <a:gd name="connsiteX0" fmla="*/ 135466 w 135466"/>
                    <a:gd name="connsiteY0" fmla="*/ 1482655 h 1482655"/>
                    <a:gd name="connsiteX1" fmla="*/ 16094 w 135466"/>
                    <a:gd name="connsiteY1" fmla="*/ 1069954 h 1482655"/>
                    <a:gd name="connsiteX2" fmla="*/ 9677 w 135466"/>
                    <a:gd name="connsiteY2" fmla="*/ 546144 h 1482655"/>
                    <a:gd name="connsiteX3" fmla="*/ 74159 w 135466"/>
                    <a:gd name="connsiteY3" fmla="*/ 0 h 1482655"/>
                    <a:gd name="connsiteX0" fmla="*/ 135466 w 135466"/>
                    <a:gd name="connsiteY0" fmla="*/ 1482655 h 1482655"/>
                    <a:gd name="connsiteX1" fmla="*/ 16094 w 135466"/>
                    <a:gd name="connsiteY1" fmla="*/ 1069954 h 1482655"/>
                    <a:gd name="connsiteX2" fmla="*/ 9677 w 135466"/>
                    <a:gd name="connsiteY2" fmla="*/ 546144 h 1482655"/>
                    <a:gd name="connsiteX3" fmla="*/ 74159 w 135466"/>
                    <a:gd name="connsiteY3" fmla="*/ 0 h 1482655"/>
                    <a:gd name="connsiteX0" fmla="*/ 145080 w 147936"/>
                    <a:gd name="connsiteY0" fmla="*/ 1524197 h 1524197"/>
                    <a:gd name="connsiteX1" fmla="*/ 25708 w 147936"/>
                    <a:gd name="connsiteY1" fmla="*/ 1111496 h 1524197"/>
                    <a:gd name="connsiteX2" fmla="*/ 19291 w 147936"/>
                    <a:gd name="connsiteY2" fmla="*/ 587686 h 1524197"/>
                    <a:gd name="connsiteX3" fmla="*/ 141454 w 147936"/>
                    <a:gd name="connsiteY3" fmla="*/ 0 h 1524197"/>
                    <a:gd name="connsiteX0" fmla="*/ 145080 w 145080"/>
                    <a:gd name="connsiteY0" fmla="*/ 1524197 h 1524197"/>
                    <a:gd name="connsiteX1" fmla="*/ 25708 w 145080"/>
                    <a:gd name="connsiteY1" fmla="*/ 1111496 h 1524197"/>
                    <a:gd name="connsiteX2" fmla="*/ 19291 w 145080"/>
                    <a:gd name="connsiteY2" fmla="*/ 587686 h 1524197"/>
                    <a:gd name="connsiteX3" fmla="*/ 141454 w 145080"/>
                    <a:gd name="connsiteY3" fmla="*/ 0 h 1524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5080" h="1524197">
                      <a:moveTo>
                        <a:pt x="145080" y="1524197"/>
                      </a:moveTo>
                      <a:cubicBezTo>
                        <a:pt x="105289" y="1386630"/>
                        <a:pt x="93056" y="1485673"/>
                        <a:pt x="25708" y="1111496"/>
                      </a:cubicBezTo>
                      <a:cubicBezTo>
                        <a:pt x="21973" y="986567"/>
                        <a:pt x="0" y="772935"/>
                        <a:pt x="19291" y="587686"/>
                      </a:cubicBezTo>
                      <a:cubicBezTo>
                        <a:pt x="38582" y="402437"/>
                        <a:pt x="26579" y="466730"/>
                        <a:pt x="141454" y="0"/>
                      </a:cubicBezTo>
                    </a:path>
                  </a:pathLst>
                </a:cu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" name="TextBox 13"/>
              <p:cNvSpPr txBox="1"/>
              <p:nvPr/>
            </p:nvSpPr>
            <p:spPr>
              <a:xfrm>
                <a:off x="1914887" y="3538511"/>
                <a:ext cx="215301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Network Resource Manager</a:t>
                </a:r>
                <a:endParaRPr lang="en-US" dirty="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35564" y="2580105"/>
                <a:ext cx="130938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Provider </a:t>
                </a:r>
              </a:p>
              <a:p>
                <a:r>
                  <a:rPr lang="en-US" dirty="0" smtClean="0"/>
                  <a:t>Agent (PA)</a:t>
                </a:r>
                <a:endParaRPr lang="en-US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1204536" y="3854122"/>
                <a:ext cx="7103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NRM</a:t>
                </a:r>
                <a:endParaRPr lang="en-US" dirty="0"/>
              </a:p>
            </p:txBody>
          </p:sp>
          <p:cxnSp>
            <p:nvCxnSpPr>
              <p:cNvPr id="179" name="Straight Connector 178"/>
              <p:cNvCxnSpPr/>
              <p:nvPr/>
            </p:nvCxnSpPr>
            <p:spPr>
              <a:xfrm rot="10800000">
                <a:off x="1064606" y="2552236"/>
                <a:ext cx="1145194" cy="1588"/>
              </a:xfrm>
              <a:prstGeom prst="line">
                <a:avLst/>
              </a:prstGeom>
              <a:ln w="12700" cap="flat" cmpd="sng" algn="ctr">
                <a:solidFill>
                  <a:srgbClr val="0000FF"/>
                </a:solidFill>
                <a:prstDash val="sysDash"/>
                <a:round/>
                <a:headEnd type="none" w="med" len="med"/>
                <a:tailEnd type="none" w="med" len="med"/>
              </a:ln>
              <a:effectLst>
                <a:outerShdw blurRad="40000" dist="58039" dir="2460000" rotWithShape="0">
                  <a:schemeClr val="tx2">
                    <a:lumMod val="60000"/>
                    <a:lumOff val="40000"/>
                    <a:alpha val="38000"/>
                  </a:scheme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0" name="TextBox 179"/>
              <p:cNvSpPr txBox="1"/>
              <p:nvPr/>
            </p:nvSpPr>
            <p:spPr>
              <a:xfrm>
                <a:off x="2209800" y="2413736"/>
                <a:ext cx="26936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dirty="0" smtClean="0">
                    <a:solidFill>
                      <a:srgbClr val="0000FF"/>
                    </a:solidFill>
                  </a:rPr>
                  <a:t>Network Services </a:t>
                </a:r>
                <a:r>
                  <a:rPr lang="en-US" sz="1600" b="1" dirty="0" err="1" smtClean="0">
                    <a:solidFill>
                      <a:srgbClr val="0000FF"/>
                    </a:solidFill>
                  </a:rPr>
                  <a:t>Interfae</a:t>
                </a:r>
                <a:endParaRPr lang="en-US" sz="1600" b="1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185" name="Oval 184"/>
              <p:cNvSpPr/>
              <p:nvPr/>
            </p:nvSpPr>
            <p:spPr>
              <a:xfrm>
                <a:off x="1284925" y="2928361"/>
                <a:ext cx="592211" cy="606405"/>
              </a:xfrm>
              <a:prstGeom prst="ellipse">
                <a:avLst/>
              </a:prstGeom>
              <a:gradFill flip="none" rotWithShape="1">
                <a:gsLst>
                  <a:gs pos="40000">
                    <a:srgbClr val="03C603"/>
                  </a:gs>
                  <a:gs pos="60000">
                    <a:srgbClr val="FF0000"/>
                  </a:gs>
                </a:gsLst>
                <a:lin ang="16200000" scaled="0"/>
                <a:tileRect/>
              </a:gradFill>
              <a:ln w="127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Cube 185"/>
              <p:cNvSpPr/>
              <p:nvPr/>
            </p:nvSpPr>
            <p:spPr bwMode="auto">
              <a:xfrm>
                <a:off x="953796" y="4121708"/>
                <a:ext cx="278639" cy="276540"/>
              </a:xfrm>
              <a:prstGeom prst="cub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193" name="Cube 192"/>
              <p:cNvSpPr/>
              <p:nvPr/>
            </p:nvSpPr>
            <p:spPr bwMode="auto">
              <a:xfrm>
                <a:off x="1335947" y="4423343"/>
                <a:ext cx="278639" cy="276540"/>
              </a:xfrm>
              <a:prstGeom prst="cub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194" name="Cube 193"/>
              <p:cNvSpPr/>
              <p:nvPr/>
            </p:nvSpPr>
            <p:spPr bwMode="auto">
              <a:xfrm>
                <a:off x="1796479" y="4167857"/>
                <a:ext cx="278639" cy="276540"/>
              </a:xfrm>
              <a:prstGeom prst="cub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pitchFamily="1" charset="-128"/>
                </a:endParaRPr>
              </a:p>
            </p:txBody>
          </p:sp>
          <p:sp>
            <p:nvSpPr>
              <p:cNvPr id="182" name="TextBox 181"/>
              <p:cNvSpPr txBox="1"/>
              <p:nvPr/>
            </p:nvSpPr>
            <p:spPr>
              <a:xfrm>
                <a:off x="1255732" y="2981062"/>
                <a:ext cx="6591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NSA</a:t>
                </a:r>
              </a:p>
            </p:txBody>
          </p:sp>
          <p:sp>
            <p:nvSpPr>
              <p:cNvPr id="111" name="TextBox 110"/>
              <p:cNvSpPr txBox="1"/>
              <p:nvPr/>
            </p:nvSpPr>
            <p:spPr>
              <a:xfrm>
                <a:off x="355022" y="1259743"/>
                <a:ext cx="27119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Network Services Agent</a:t>
                </a:r>
                <a:endParaRPr lang="en-US" dirty="0"/>
              </a:p>
            </p:txBody>
          </p:sp>
          <p:sp>
            <p:nvSpPr>
              <p:cNvPr id="129" name="TextBox 128"/>
              <p:cNvSpPr txBox="1"/>
              <p:nvPr/>
            </p:nvSpPr>
            <p:spPr>
              <a:xfrm>
                <a:off x="1217981" y="1721862"/>
                <a:ext cx="6591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NSA</a:t>
                </a:r>
              </a:p>
            </p:txBody>
          </p:sp>
        </p:grpSp>
        <p:sp>
          <p:nvSpPr>
            <p:cNvPr id="4" name="Lightning Bolt 3"/>
            <p:cNvSpPr/>
            <p:nvPr/>
          </p:nvSpPr>
          <p:spPr bwMode="auto">
            <a:xfrm rot="1560000">
              <a:off x="1434145" y="3416241"/>
              <a:ext cx="263903" cy="504313"/>
            </a:xfrm>
            <a:prstGeom prst="lightningBolt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0086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Network Service Agent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85875"/>
            <a:ext cx="7772400" cy="3743325"/>
          </a:xfrm>
        </p:spPr>
        <p:txBody>
          <a:bodyPr>
            <a:normAutofit/>
          </a:bodyPr>
          <a:lstStyle/>
          <a:p>
            <a:r>
              <a:rPr lang="en-US" dirty="0"/>
              <a:t>A</a:t>
            </a:r>
            <a:r>
              <a:rPr lang="en-US" dirty="0" smtClean="0"/>
              <a:t> Network Service Agent is associated with every NSI Network domain:</a:t>
            </a:r>
            <a:endParaRPr lang="en-US" dirty="0"/>
          </a:p>
          <a:p>
            <a:pPr lvl="1"/>
            <a:r>
              <a:rPr lang="en-US" sz="2000" dirty="0"/>
              <a:t>It acts as Provider Agent (PA) </a:t>
            </a:r>
            <a:r>
              <a:rPr lang="en-US" sz="2000" dirty="0" smtClean="0"/>
              <a:t>when receiving service requests for other NSAs (peer networks or user clients)</a:t>
            </a:r>
          </a:p>
          <a:p>
            <a:pPr lvl="1"/>
            <a:r>
              <a:rPr lang="en-US" sz="2000" dirty="0" smtClean="0"/>
              <a:t>It can act as a </a:t>
            </a:r>
            <a:r>
              <a:rPr lang="en-US" sz="2000" dirty="0"/>
              <a:t>Requesting </a:t>
            </a:r>
            <a:r>
              <a:rPr lang="en-US" sz="2000" dirty="0" smtClean="0"/>
              <a:t>Agent (</a:t>
            </a:r>
            <a:r>
              <a:rPr lang="en-US" sz="2000" dirty="0"/>
              <a:t>RA</a:t>
            </a:r>
            <a:r>
              <a:rPr lang="en-US" sz="2000" dirty="0" smtClean="0"/>
              <a:t>) to farm out portions of the resource management to other NSAs (networks)  </a:t>
            </a:r>
            <a:endParaRPr lang="en-US" sz="2000" dirty="0"/>
          </a:p>
          <a:p>
            <a:pPr lvl="1"/>
            <a:r>
              <a:rPr lang="en-US" sz="2000" dirty="0" smtClean="0"/>
              <a:t>It interacts </a:t>
            </a:r>
            <a:r>
              <a:rPr lang="en-US" sz="2000" dirty="0"/>
              <a:t>with an independent </a:t>
            </a:r>
            <a:r>
              <a:rPr lang="en-US" sz="2000" dirty="0" smtClean="0"/>
              <a:t>Network </a:t>
            </a:r>
            <a:r>
              <a:rPr lang="en-US" sz="2000" dirty="0"/>
              <a:t>R</a:t>
            </a:r>
            <a:r>
              <a:rPr lang="en-US" sz="2000" dirty="0" smtClean="0"/>
              <a:t>esource </a:t>
            </a:r>
            <a:r>
              <a:rPr lang="en-US" sz="2000" dirty="0"/>
              <a:t>M</a:t>
            </a:r>
            <a:r>
              <a:rPr lang="en-US" sz="2000" dirty="0" smtClean="0"/>
              <a:t>anager (NRM) </a:t>
            </a:r>
            <a:r>
              <a:rPr lang="en-US" sz="2000" dirty="0"/>
              <a:t>to allocate and reserve network resources within </a:t>
            </a:r>
            <a:r>
              <a:rPr lang="en-US" sz="2000" dirty="0" smtClean="0"/>
              <a:t>its own network </a:t>
            </a:r>
            <a:r>
              <a:rPr lang="en-US" sz="2000" dirty="0"/>
              <a:t>domain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85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NSI Connection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260475"/>
            <a:ext cx="7772400" cy="4657725"/>
          </a:xfrm>
        </p:spPr>
        <p:txBody>
          <a:bodyPr/>
          <a:lstStyle/>
          <a:p>
            <a:r>
              <a:rPr lang="en-US" sz="2400" dirty="0"/>
              <a:t>The NSI Connection Service </a:t>
            </a:r>
            <a:r>
              <a:rPr lang="en-US" sz="2400" dirty="0" smtClean="0"/>
              <a:t>(NSI-CS) is the first protocol defined under the NSI Framework</a:t>
            </a:r>
          </a:p>
          <a:p>
            <a:pPr lvl="1"/>
            <a:r>
              <a:rPr lang="en-US" sz="2000" dirty="0" smtClean="0"/>
              <a:t>NSI-CS specifies </a:t>
            </a:r>
            <a:r>
              <a:rPr lang="en-US" sz="2000" dirty="0"/>
              <a:t>a set of basic </a:t>
            </a:r>
            <a:r>
              <a:rPr lang="en-US" sz="2000" dirty="0" smtClean="0"/>
              <a:t>primitives and functional capabilities </a:t>
            </a:r>
            <a:r>
              <a:rPr lang="en-US" sz="2000" dirty="0"/>
              <a:t>that create and manage a NSI Connection through its life cycle</a:t>
            </a:r>
            <a:r>
              <a:rPr lang="en-US" sz="2000" dirty="0" smtClean="0"/>
              <a:t>.</a:t>
            </a:r>
          </a:p>
          <a:p>
            <a:r>
              <a:rPr lang="en-US" sz="2400" dirty="0" smtClean="0"/>
              <a:t>NSI-CS Features:</a:t>
            </a:r>
            <a:endParaRPr lang="en-US" sz="2400" dirty="0"/>
          </a:p>
          <a:p>
            <a:pPr lvl="1"/>
            <a:r>
              <a:rPr lang="en-US" sz="2000" dirty="0"/>
              <a:t>S</a:t>
            </a:r>
            <a:r>
              <a:rPr lang="en-US" sz="2000" dirty="0" smtClean="0"/>
              <a:t>upports </a:t>
            </a:r>
            <a:r>
              <a:rPr lang="en-US" sz="2000" dirty="0"/>
              <a:t>Reserve, Provision, Release, Terminate, and Query primitives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 smtClean="0"/>
              <a:t>Supports conventional “chain” signaling but also incorporates novel “tree” signaling - providing greater flexibility and control to the Requesting Agent – i.e. the user.</a:t>
            </a:r>
          </a:p>
          <a:p>
            <a:pPr lvl="1"/>
            <a:r>
              <a:rPr lang="en-US" sz="2000" dirty="0"/>
              <a:t>A</a:t>
            </a:r>
            <a:r>
              <a:rPr lang="en-US" sz="2000" dirty="0" smtClean="0"/>
              <a:t>llows users to schedule connections in advance.</a:t>
            </a:r>
          </a:p>
          <a:p>
            <a:pPr lvl="1"/>
            <a:r>
              <a:rPr lang="en-US" sz="2000" dirty="0" smtClean="0"/>
              <a:t>Allows service providers to define common service specifications to aid in end to end service interoperability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197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1028676" y="829575"/>
            <a:ext cx="3250352" cy="1096761"/>
            <a:chOff x="639401" y="487642"/>
            <a:chExt cx="4443730" cy="1421919"/>
          </a:xfrm>
        </p:grpSpPr>
        <p:sp>
          <p:nvSpPr>
            <p:cNvPr id="84" name="Oval 83"/>
            <p:cNvSpPr/>
            <p:nvPr/>
          </p:nvSpPr>
          <p:spPr>
            <a:xfrm>
              <a:off x="639401" y="756420"/>
              <a:ext cx="1563079" cy="114324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1" dirty="0"/>
            </a:p>
          </p:txBody>
        </p:sp>
        <p:sp>
          <p:nvSpPr>
            <p:cNvPr id="121" name="Oval 120"/>
            <p:cNvSpPr/>
            <p:nvPr/>
          </p:nvSpPr>
          <p:spPr>
            <a:xfrm>
              <a:off x="2624903" y="487642"/>
              <a:ext cx="1563079" cy="123725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1" dirty="0"/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4095949" y="961212"/>
              <a:ext cx="9871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/>
                <a:t>Bonaire</a:t>
              </a:r>
            </a:p>
          </p:txBody>
        </p:sp>
        <p:sp>
          <p:nvSpPr>
            <p:cNvPr id="325" name="TextBox 324"/>
            <p:cNvSpPr txBox="1"/>
            <p:nvPr/>
          </p:nvSpPr>
          <p:spPr>
            <a:xfrm>
              <a:off x="1765235" y="1540229"/>
              <a:ext cx="8276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/>
                <a:t>Aruba</a:t>
              </a: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1063343" y="649884"/>
              <a:ext cx="2520924" cy="1021420"/>
              <a:chOff x="1063343" y="649884"/>
              <a:chExt cx="2520924" cy="1021420"/>
            </a:xfrm>
          </p:grpSpPr>
          <p:grpSp>
            <p:nvGrpSpPr>
              <p:cNvPr id="55" name="Group 220"/>
              <p:cNvGrpSpPr/>
              <p:nvPr/>
            </p:nvGrpSpPr>
            <p:grpSpPr>
              <a:xfrm>
                <a:off x="1063343" y="649884"/>
                <a:ext cx="2520924" cy="1021420"/>
                <a:chOff x="1084727" y="2938589"/>
                <a:chExt cx="2788005" cy="1174434"/>
              </a:xfrm>
            </p:grpSpPr>
            <p:cxnSp>
              <p:nvCxnSpPr>
                <p:cNvPr id="56" name="Curved Connector 55"/>
                <p:cNvCxnSpPr/>
                <p:nvPr/>
              </p:nvCxnSpPr>
              <p:spPr>
                <a:xfrm flipV="1">
                  <a:off x="1800976" y="3489039"/>
                  <a:ext cx="1252522" cy="313832"/>
                </a:xfrm>
                <a:prstGeom prst="curvedConnector3">
                  <a:avLst>
                    <a:gd name="adj1" fmla="val 50000"/>
                  </a:avLst>
                </a:prstGeom>
                <a:ln w="635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7" name="TextBox 56"/>
                <p:cNvSpPr txBox="1"/>
                <p:nvPr/>
              </p:nvSpPr>
              <p:spPr>
                <a:xfrm>
                  <a:off x="1640867" y="3217294"/>
                  <a:ext cx="628510" cy="38927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P</a:t>
                  </a:r>
                  <a:r>
                    <a:rPr lang="en-US" sz="1600" baseline="-25000" dirty="0"/>
                    <a:t>0</a:t>
                  </a:r>
                </a:p>
              </p:txBody>
            </p:sp>
            <p:sp>
              <p:nvSpPr>
                <p:cNvPr id="58" name="Rounded Rectangle 57"/>
                <p:cNvSpPr/>
                <p:nvPr/>
              </p:nvSpPr>
              <p:spPr>
                <a:xfrm>
                  <a:off x="1084727" y="3489039"/>
                  <a:ext cx="617269" cy="623984"/>
                </a:xfrm>
                <a:prstGeom prst="roundRect">
                  <a:avLst/>
                </a:prstGeom>
                <a:solidFill>
                  <a:schemeClr val="bg1">
                    <a:lumMod val="65000"/>
                    <a:alpha val="75000"/>
                  </a:schemeClr>
                </a:solidFill>
                <a:ln>
                  <a:solidFill>
                    <a:schemeClr val="tx1"/>
                  </a:solidFill>
                </a:ln>
                <a:effectLst>
                  <a:outerShdw blurRad="276225" dist="254000" dir="2700000" rotWithShape="0">
                    <a:srgbClr val="000000">
                      <a:alpha val="35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TextBox 58"/>
                <p:cNvSpPr txBox="1"/>
                <p:nvPr/>
              </p:nvSpPr>
              <p:spPr>
                <a:xfrm>
                  <a:off x="1133684" y="3573046"/>
                  <a:ext cx="610157" cy="5046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X</a:t>
                  </a:r>
                  <a:r>
                    <a:rPr lang="en-US" sz="1600" baseline="-25000" dirty="0"/>
                    <a:t>0</a:t>
                  </a:r>
                </a:p>
              </p:txBody>
            </p:sp>
            <p:sp>
              <p:nvSpPr>
                <p:cNvPr id="60" name="Rounded Rectangle 59"/>
                <p:cNvSpPr/>
                <p:nvPr/>
              </p:nvSpPr>
              <p:spPr>
                <a:xfrm>
                  <a:off x="3134883" y="3199487"/>
                  <a:ext cx="665129" cy="606670"/>
                </a:xfrm>
                <a:prstGeom prst="roundRect">
                  <a:avLst/>
                </a:prstGeom>
                <a:solidFill>
                  <a:schemeClr val="bg1">
                    <a:lumMod val="65000"/>
                    <a:alpha val="75000"/>
                  </a:schemeClr>
                </a:solidFill>
                <a:ln>
                  <a:solidFill>
                    <a:schemeClr val="tx1"/>
                  </a:solidFill>
                </a:ln>
                <a:effectLst>
                  <a:outerShdw blurRad="276225" dist="254000" dir="2700000" rotWithShape="0">
                    <a:srgbClr val="000000">
                      <a:alpha val="35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2817836" y="2938589"/>
                  <a:ext cx="716109" cy="50467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P</a:t>
                  </a:r>
                  <a:r>
                    <a:rPr lang="en-US" sz="1600" baseline="-25000" dirty="0"/>
                    <a:t>1</a:t>
                  </a:r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2203313" y="3006632"/>
                  <a:ext cx="600485" cy="5046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L</a:t>
                  </a:r>
                  <a:r>
                    <a:rPr lang="en-US" sz="1600" baseline="-25000" dirty="0"/>
                    <a:t>1</a:t>
                  </a:r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3229235" y="3274390"/>
                  <a:ext cx="643497" cy="5046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X</a:t>
                  </a:r>
                  <a:r>
                    <a:rPr lang="en-US" sz="1600" baseline="-25000" dirty="0"/>
                    <a:t>1</a:t>
                  </a:r>
                </a:p>
              </p:txBody>
            </p:sp>
          </p:grpSp>
          <p:sp>
            <p:nvSpPr>
              <p:cNvPr id="64" name="Oval 63"/>
              <p:cNvSpPr/>
              <p:nvPr/>
            </p:nvSpPr>
            <p:spPr>
              <a:xfrm>
                <a:off x="2843513" y="1057602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560569" y="1330545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3434662" y="1292726"/>
              <a:ext cx="5683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P</a:t>
              </a:r>
              <a:r>
                <a:rPr lang="en-US" sz="1600" baseline="-25000" dirty="0"/>
                <a:t>0</a:t>
              </a: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3420515" y="603381"/>
              <a:ext cx="5683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</a:t>
              </a:r>
              <a:r>
                <a:rPr lang="en-US" sz="1600" baseline="-25000" dirty="0" smtClean="0"/>
                <a:t>2</a:t>
              </a:r>
              <a:endParaRPr lang="en-US" sz="1600" baseline="-25000" dirty="0"/>
            </a:p>
          </p:txBody>
        </p:sp>
        <p:sp>
          <p:nvSpPr>
            <p:cNvPr id="109" name="Oval 108"/>
            <p:cNvSpPr/>
            <p:nvPr/>
          </p:nvSpPr>
          <p:spPr>
            <a:xfrm>
              <a:off x="3432742" y="1187566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432741" y="932661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46651" y="1403712"/>
              <a:ext cx="5683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</a:t>
              </a:r>
              <a:r>
                <a:rPr lang="en-US" sz="1600" baseline="-25000" dirty="0" smtClean="0"/>
                <a:t>1</a:t>
              </a:r>
              <a:endParaRPr lang="en-US" sz="1600" baseline="-25000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670163" y="764715"/>
              <a:ext cx="5683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</a:t>
              </a:r>
              <a:r>
                <a:rPr lang="en-US" sz="1600" baseline="-25000" dirty="0" smtClean="0"/>
                <a:t>2</a:t>
              </a:r>
              <a:endParaRPr lang="en-US" sz="1600" baseline="-25000" dirty="0"/>
            </a:p>
          </p:txBody>
        </p:sp>
        <p:sp>
          <p:nvSpPr>
            <p:cNvPr id="113" name="Oval 112"/>
            <p:cNvSpPr/>
            <p:nvPr/>
          </p:nvSpPr>
          <p:spPr>
            <a:xfrm>
              <a:off x="981148" y="1432811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983139" y="1180984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77466" y="2483982"/>
            <a:ext cx="3274664" cy="1157052"/>
            <a:chOff x="633558" y="2094226"/>
            <a:chExt cx="4476969" cy="1500084"/>
          </a:xfrm>
        </p:grpSpPr>
        <p:sp>
          <p:nvSpPr>
            <p:cNvPr id="122" name="Oval 121"/>
            <p:cNvSpPr/>
            <p:nvPr/>
          </p:nvSpPr>
          <p:spPr>
            <a:xfrm>
              <a:off x="633558" y="2207626"/>
              <a:ext cx="2768506" cy="1386684"/>
            </a:xfrm>
            <a:prstGeom prst="ellipse">
              <a:avLst/>
            </a:prstGeom>
            <a:solidFill>
              <a:srgbClr val="FC843B"/>
            </a:solidFill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1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3547448" y="2094226"/>
              <a:ext cx="1563079" cy="1192119"/>
            </a:xfrm>
            <a:prstGeom prst="ellipse">
              <a:avLst/>
            </a:prstGeom>
            <a:solidFill>
              <a:srgbClr val="3366FF"/>
            </a:solidFill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i="1" dirty="0"/>
            </a:p>
          </p:txBody>
        </p:sp>
        <p:sp>
          <p:nvSpPr>
            <p:cNvPr id="91" name="Rounded Rectangle 90"/>
            <p:cNvSpPr/>
            <p:nvPr/>
          </p:nvSpPr>
          <p:spPr>
            <a:xfrm>
              <a:off x="2509930" y="2562414"/>
              <a:ext cx="559363" cy="549124"/>
            </a:xfrm>
            <a:prstGeom prst="roundRect">
              <a:avLst/>
            </a:prstGeom>
            <a:effectLst>
              <a:outerShdw blurRad="276225" dist="254000" dir="27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590773" y="2427091"/>
              <a:ext cx="632758" cy="438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</a:t>
              </a:r>
              <a:r>
                <a:rPr lang="en-US" sz="1600" baseline="-25000" dirty="0"/>
                <a:t>0</a:t>
              </a:r>
            </a:p>
          </p:txBody>
        </p:sp>
        <p:sp>
          <p:nvSpPr>
            <p:cNvPr id="107" name="Rounded Rectangle 106"/>
            <p:cNvSpPr/>
            <p:nvPr/>
          </p:nvSpPr>
          <p:spPr>
            <a:xfrm>
              <a:off x="1195541" y="2613973"/>
              <a:ext cx="515437" cy="580223"/>
            </a:xfrm>
            <a:prstGeom prst="roundRect">
              <a:avLst/>
            </a:prstGeom>
            <a:effectLst>
              <a:outerShdw blurRad="276225" dist="254000" dir="27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TextBox 218"/>
            <p:cNvSpPr txBox="1"/>
            <p:nvPr/>
          </p:nvSpPr>
          <p:spPr>
            <a:xfrm>
              <a:off x="1184587" y="2712926"/>
              <a:ext cx="608247" cy="438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/>
                <a:t>X</a:t>
              </a:r>
              <a:r>
                <a:rPr lang="en-US" sz="1600" baseline="-25000"/>
                <a:t>0</a:t>
              </a:r>
            </a:p>
          </p:txBody>
        </p:sp>
        <p:sp>
          <p:nvSpPr>
            <p:cNvPr id="125" name="Rounded Rectangle 124"/>
            <p:cNvSpPr/>
            <p:nvPr/>
          </p:nvSpPr>
          <p:spPr>
            <a:xfrm>
              <a:off x="3831599" y="2396103"/>
              <a:ext cx="559363" cy="549124"/>
            </a:xfrm>
            <a:prstGeom prst="roundRect">
              <a:avLst/>
            </a:prstGeom>
            <a:effectLst>
              <a:outerShdw blurRad="276225" dist="254000" dir="27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390865" y="2147949"/>
              <a:ext cx="720415" cy="438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</a:t>
              </a:r>
              <a:r>
                <a:rPr lang="en-US" sz="1600" baseline="-25000" dirty="0"/>
                <a:t>1</a:t>
              </a:r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2509930" y="2595647"/>
              <a:ext cx="559363" cy="438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L</a:t>
              </a:r>
              <a:r>
                <a:rPr lang="en-US" sz="1600" baseline="-25000" dirty="0"/>
                <a:t>1</a:t>
              </a:r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3858917" y="2482745"/>
              <a:ext cx="639848" cy="4389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X</a:t>
              </a:r>
              <a:r>
                <a:rPr lang="en-US" sz="1600" baseline="-25000" dirty="0"/>
                <a:t>1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707239" y="2921671"/>
              <a:ext cx="5683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</a:t>
              </a:r>
              <a:r>
                <a:rPr lang="en-US" sz="1600" baseline="-25000" dirty="0" smtClean="0"/>
                <a:t>1</a:t>
              </a:r>
              <a:endParaRPr lang="en-US" sz="1600" baseline="-25000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07239" y="2313050"/>
              <a:ext cx="632758" cy="438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</a:t>
              </a:r>
              <a:r>
                <a:rPr lang="en-US" sz="1600" baseline="-25000" dirty="0" smtClean="0"/>
                <a:t>2</a:t>
              </a:r>
              <a:endParaRPr lang="en-US" sz="1600" baseline="-25000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4449406" y="2725039"/>
              <a:ext cx="5683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P</a:t>
              </a:r>
              <a:r>
                <a:rPr lang="en-US" sz="1600" baseline="-25000" dirty="0"/>
                <a:t>0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4356549" y="2112475"/>
              <a:ext cx="5683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</a:t>
              </a:r>
              <a:r>
                <a:rPr lang="en-US" sz="1600" baseline="-25000" dirty="0" smtClean="0"/>
                <a:t>2</a:t>
              </a:r>
              <a:endParaRPr lang="en-US" sz="1600" baseline="-25000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4344562" y="2704528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/>
            <p:cNvSpPr/>
            <p:nvPr/>
          </p:nvSpPr>
          <p:spPr>
            <a:xfrm>
              <a:off x="1120338" y="2942369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1122329" y="2690542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4344561" y="2449623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3758017" y="2586876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1635775" y="2838774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>
              <a:off x="2962692" y="2764408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>
              <a:off x="2434725" y="2694719"/>
              <a:ext cx="150409" cy="1651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4" name="Curved Connector 103"/>
            <p:cNvCxnSpPr>
              <a:stCxn id="53" idx="6"/>
              <a:endCxn id="100" idx="2"/>
            </p:cNvCxnSpPr>
            <p:nvPr/>
          </p:nvCxnSpPr>
          <p:spPr>
            <a:xfrm flipV="1">
              <a:off x="1786183" y="2777270"/>
              <a:ext cx="648542" cy="144055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urved Connector 104"/>
            <p:cNvCxnSpPr>
              <a:stCxn id="93" idx="6"/>
              <a:endCxn id="51" idx="2"/>
            </p:cNvCxnSpPr>
            <p:nvPr/>
          </p:nvCxnSpPr>
          <p:spPr>
            <a:xfrm flipV="1">
              <a:off x="3113101" y="2669426"/>
              <a:ext cx="644916" cy="177532"/>
            </a:xfrm>
            <a:prstGeom prst="curvedConnector3">
              <a:avLst>
                <a:gd name="adj1" fmla="val 50000"/>
              </a:avLst>
            </a:prstGeom>
            <a:ln w="635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TextBox 162"/>
            <p:cNvSpPr txBox="1"/>
            <p:nvPr/>
          </p:nvSpPr>
          <p:spPr>
            <a:xfrm>
              <a:off x="2148605" y="2279961"/>
              <a:ext cx="632758" cy="4389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P</a:t>
              </a:r>
              <a:r>
                <a:rPr lang="en-US" sz="1600" baseline="-25000" dirty="0" smtClean="0"/>
                <a:t>4</a:t>
              </a:r>
              <a:endParaRPr lang="en-US" sz="1600" baseline="-25000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2994442" y="2806195"/>
              <a:ext cx="5683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P</a:t>
              </a:r>
              <a:r>
                <a:rPr lang="en-US" sz="1600" baseline="-25000" dirty="0" smtClean="0"/>
                <a:t>5</a:t>
              </a:r>
              <a:endParaRPr lang="en-US" sz="1600" baseline="-25000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3684673" y="3156062"/>
              <a:ext cx="9871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/>
                <a:t>Bonaire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520592" y="3180725"/>
              <a:ext cx="827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/>
                <a:t>Aruba</a:t>
              </a: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61922" y="38629"/>
            <a:ext cx="5178596" cy="96890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Basic NSI Topology Model</a:t>
            </a:r>
            <a:endParaRPr lang="en-US" sz="3200" dirty="0"/>
          </a:p>
        </p:txBody>
      </p:sp>
      <p:sp>
        <p:nvSpPr>
          <p:cNvPr id="148" name="TextBox 147"/>
          <p:cNvSpPr txBox="1"/>
          <p:nvPr/>
        </p:nvSpPr>
        <p:spPr>
          <a:xfrm>
            <a:off x="4727400" y="2564919"/>
            <a:ext cx="3542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The NSI model assigns </a:t>
            </a:r>
            <a:r>
              <a:rPr lang="en-US" sz="1600" dirty="0"/>
              <a:t>ownership of all physical components to one network or the other.  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4604755" y="1182348"/>
            <a:ext cx="33522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Conventional physical infrastructure – </a:t>
            </a:r>
          </a:p>
          <a:p>
            <a:r>
              <a:rPr lang="en-US" sz="1600" dirty="0" smtClean="0"/>
              <a:t>Networks, switches, ports, and links</a:t>
            </a:r>
            <a:endParaRPr lang="en-US" sz="1600" dirty="0"/>
          </a:p>
        </p:txBody>
      </p:sp>
      <p:sp>
        <p:nvSpPr>
          <p:cNvPr id="67" name="TextBox 66"/>
          <p:cNvSpPr txBox="1"/>
          <p:nvPr/>
        </p:nvSpPr>
        <p:spPr>
          <a:xfrm>
            <a:off x="90689" y="1939950"/>
            <a:ext cx="580211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The physical topology is translated to a derivative “resource graph” consisting of resources, and stitching relations</a:t>
            </a:r>
            <a:endParaRPr lang="en-US" sz="1600" dirty="0"/>
          </a:p>
        </p:txBody>
      </p:sp>
      <p:sp>
        <p:nvSpPr>
          <p:cNvPr id="147" name="TextBox 146"/>
          <p:cNvSpPr txBox="1"/>
          <p:nvPr/>
        </p:nvSpPr>
        <p:spPr>
          <a:xfrm>
            <a:off x="4854400" y="3450269"/>
            <a:ext cx="41164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Technology agnostic </a:t>
            </a:r>
            <a:r>
              <a:rPr lang="en-US" sz="1600" dirty="0"/>
              <a:t>i</a:t>
            </a:r>
            <a:r>
              <a:rPr lang="en-US" sz="1600" dirty="0" smtClean="0"/>
              <a:t>nter-</a:t>
            </a:r>
            <a:r>
              <a:rPr lang="en-US" sz="1600" dirty="0"/>
              <a:t>d</a:t>
            </a:r>
            <a:r>
              <a:rPr lang="en-US" sz="1600" dirty="0" smtClean="0"/>
              <a:t>omain Service Termination Points (“STP”s) are defined and mapped logically to internal physical components.   External relations are NSI Service Demarcation Points (“SDP”s).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723986" y="5188689"/>
            <a:ext cx="5104300" cy="1356373"/>
            <a:chOff x="226882" y="5071088"/>
            <a:chExt cx="6978362" cy="1758503"/>
          </a:xfrm>
        </p:grpSpPr>
        <p:grpSp>
          <p:nvGrpSpPr>
            <p:cNvPr id="40" name="Group 39"/>
            <p:cNvGrpSpPr/>
            <p:nvPr/>
          </p:nvGrpSpPr>
          <p:grpSpPr>
            <a:xfrm>
              <a:off x="226882" y="5071088"/>
              <a:ext cx="6978362" cy="1758503"/>
              <a:chOff x="4076319" y="4831843"/>
              <a:chExt cx="6978362" cy="1758503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5410006" y="5214647"/>
                <a:ext cx="1257494" cy="1111374"/>
              </a:xfrm>
              <a:prstGeom prst="ellipse">
                <a:avLst/>
              </a:prstGeom>
              <a:solidFill>
                <a:srgbClr val="FC843B"/>
              </a:solidFill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i="1" dirty="0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7480106" y="5214647"/>
                <a:ext cx="1257494" cy="1111374"/>
              </a:xfrm>
              <a:prstGeom prst="ellipse">
                <a:avLst/>
              </a:prstGeom>
              <a:solidFill>
                <a:srgbClr val="3366FF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i="1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7304187" y="4831843"/>
                <a:ext cx="987182" cy="3693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/>
                  <a:t>Bonaire</a:t>
                </a: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589215" y="4850590"/>
                <a:ext cx="8276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 smtClean="0"/>
                  <a:t>Aruba</a:t>
                </a:r>
                <a:endParaRPr lang="en-US" b="1" i="1" dirty="0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6592295" y="5653689"/>
                <a:ext cx="150409" cy="1651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7405897" y="5664213"/>
                <a:ext cx="150409" cy="1651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" name="Straight Connector 13"/>
              <p:cNvCxnSpPr>
                <a:stCxn id="73" idx="6"/>
                <a:endCxn id="74" idx="2"/>
              </p:cNvCxnSpPr>
              <p:nvPr/>
            </p:nvCxnSpPr>
            <p:spPr>
              <a:xfrm>
                <a:off x="6742704" y="5736239"/>
                <a:ext cx="663193" cy="10524"/>
              </a:xfrm>
              <a:prstGeom prst="line">
                <a:avLst/>
              </a:prstGeom>
              <a:ln w="57150" cmpd="sng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Oval 96"/>
              <p:cNvSpPr/>
              <p:nvPr/>
            </p:nvSpPr>
            <p:spPr>
              <a:xfrm>
                <a:off x="8502122" y="6073712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/>
              <p:cNvSpPr/>
              <p:nvPr/>
            </p:nvSpPr>
            <p:spPr>
              <a:xfrm>
                <a:off x="8502122" y="5312518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Oval 189"/>
              <p:cNvSpPr/>
              <p:nvPr/>
            </p:nvSpPr>
            <p:spPr>
              <a:xfrm>
                <a:off x="5434755" y="5986321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Oval 193"/>
              <p:cNvSpPr/>
              <p:nvPr/>
            </p:nvSpPr>
            <p:spPr>
              <a:xfrm>
                <a:off x="5468094" y="5363497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TextBox 197"/>
              <p:cNvSpPr txBox="1"/>
              <p:nvPr/>
            </p:nvSpPr>
            <p:spPr>
              <a:xfrm>
                <a:off x="7033472" y="5712494"/>
                <a:ext cx="1622037" cy="4389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Bonaire:B</a:t>
                </a:r>
                <a:r>
                  <a:rPr lang="en-US" sz="1600" baseline="-25000" dirty="0" smtClean="0"/>
                  <a:t>1</a:t>
                </a:r>
                <a:endParaRPr lang="en-US" sz="1600" baseline="-25000" dirty="0"/>
              </a:p>
            </p:txBody>
          </p:sp>
          <p:sp>
            <p:nvSpPr>
              <p:cNvPr id="199" name="TextBox 198"/>
              <p:cNvSpPr txBox="1"/>
              <p:nvPr/>
            </p:nvSpPr>
            <p:spPr>
              <a:xfrm>
                <a:off x="5730638" y="5706062"/>
                <a:ext cx="1460134" cy="4389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Aruba:A</a:t>
                </a:r>
                <a:r>
                  <a:rPr lang="en-US" sz="1600" baseline="-25000" dirty="0" smtClean="0"/>
                  <a:t>0</a:t>
                </a:r>
                <a:endParaRPr lang="en-US" sz="1600" baseline="-25000" dirty="0"/>
              </a:p>
            </p:txBody>
          </p:sp>
          <p:sp>
            <p:nvSpPr>
              <p:cNvPr id="200" name="TextBox 199"/>
              <p:cNvSpPr txBox="1"/>
              <p:nvPr/>
            </p:nvSpPr>
            <p:spPr>
              <a:xfrm>
                <a:off x="4180346" y="5829314"/>
                <a:ext cx="1555852" cy="4389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Aruba:A</a:t>
                </a:r>
                <a:r>
                  <a:rPr lang="en-US" sz="1600" baseline="-25000" dirty="0" smtClean="0"/>
                  <a:t>1</a:t>
                </a:r>
                <a:endParaRPr lang="en-US" sz="1600" baseline="-25000" dirty="0"/>
              </a:p>
            </p:txBody>
          </p:sp>
          <p:sp>
            <p:nvSpPr>
              <p:cNvPr id="201" name="TextBox 200"/>
              <p:cNvSpPr txBox="1"/>
              <p:nvPr/>
            </p:nvSpPr>
            <p:spPr>
              <a:xfrm>
                <a:off x="8271028" y="6151421"/>
                <a:ext cx="2783653" cy="4389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Bonaire:B</a:t>
                </a:r>
                <a:r>
                  <a:rPr lang="en-US" sz="1600" baseline="-25000" dirty="0" smtClean="0"/>
                  <a:t>0</a:t>
                </a:r>
                <a:endParaRPr lang="en-US" sz="1600" baseline="-25000" dirty="0"/>
              </a:p>
            </p:txBody>
          </p:sp>
          <p:sp>
            <p:nvSpPr>
              <p:cNvPr id="202" name="TextBox 201"/>
              <p:cNvSpPr txBox="1"/>
              <p:nvPr/>
            </p:nvSpPr>
            <p:spPr>
              <a:xfrm>
                <a:off x="8206125" y="5083662"/>
                <a:ext cx="2422578" cy="7581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      STP </a:t>
                </a:r>
              </a:p>
              <a:p>
                <a:r>
                  <a:rPr lang="en-US" sz="1600" dirty="0" smtClean="0"/>
                  <a:t>Bonaire:B</a:t>
                </a:r>
                <a:r>
                  <a:rPr lang="en-US" sz="1600" baseline="-25000" dirty="0" smtClean="0"/>
                  <a:t>2</a:t>
                </a:r>
                <a:endParaRPr lang="en-US" sz="1600" baseline="-25000" dirty="0"/>
              </a:p>
            </p:txBody>
          </p:sp>
          <p:sp>
            <p:nvSpPr>
              <p:cNvPr id="203" name="TextBox 202"/>
              <p:cNvSpPr txBox="1"/>
              <p:nvPr/>
            </p:nvSpPr>
            <p:spPr>
              <a:xfrm>
                <a:off x="4076319" y="4918563"/>
                <a:ext cx="1591902" cy="7581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/>
                  <a:t>STP  </a:t>
                </a:r>
              </a:p>
              <a:p>
                <a:pPr algn="ctr"/>
                <a:r>
                  <a:rPr lang="en-US" sz="1600" dirty="0" smtClean="0"/>
                  <a:t>Aruba:A</a:t>
                </a:r>
                <a:r>
                  <a:rPr lang="en-US" sz="1600" baseline="-25000" dirty="0" smtClean="0"/>
                  <a:t>2</a:t>
                </a:r>
                <a:endParaRPr lang="en-US" sz="1600" baseline="-25000" dirty="0"/>
              </a:p>
            </p:txBody>
          </p:sp>
        </p:grpSp>
        <p:sp>
          <p:nvSpPr>
            <p:cNvPr id="212" name="TextBox 211"/>
            <p:cNvSpPr txBox="1"/>
            <p:nvPr/>
          </p:nvSpPr>
          <p:spPr>
            <a:xfrm>
              <a:off x="2758201" y="5418589"/>
              <a:ext cx="964022" cy="478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 smtClean="0"/>
                <a:t>SDP</a:t>
              </a:r>
              <a:endParaRPr lang="en-US" b="1" i="1" dirty="0"/>
            </a:p>
          </p:txBody>
        </p:sp>
      </p:grpSp>
      <p:sp>
        <p:nvSpPr>
          <p:cNvPr id="213" name="TextBox 212"/>
          <p:cNvSpPr txBox="1"/>
          <p:nvPr/>
        </p:nvSpPr>
        <p:spPr>
          <a:xfrm>
            <a:off x="5125158" y="4884232"/>
            <a:ext cx="38420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By hiding all internal structure and only exposing inter-domain STPs and their peering SDP relations, we arrive at the basic NSI Topology </a:t>
            </a:r>
            <a:r>
              <a:rPr lang="en-US" sz="1600" dirty="0"/>
              <a:t>M</a:t>
            </a:r>
            <a:r>
              <a:rPr lang="en-US" sz="1600" dirty="0" smtClean="0"/>
              <a:t>odel of networks, STPs, and the SDPs that indicate inter-domain adjacency.   </a:t>
            </a:r>
            <a:endParaRPr lang="en-US" sz="1600" dirty="0"/>
          </a:p>
        </p:txBody>
      </p:sp>
      <p:grpSp>
        <p:nvGrpSpPr>
          <p:cNvPr id="49" name="Group 48"/>
          <p:cNvGrpSpPr/>
          <p:nvPr/>
        </p:nvGrpSpPr>
        <p:grpSpPr>
          <a:xfrm>
            <a:off x="768227" y="3742341"/>
            <a:ext cx="4002055" cy="1276312"/>
            <a:chOff x="824653" y="3961562"/>
            <a:chExt cx="4002055" cy="1276312"/>
          </a:xfrm>
        </p:grpSpPr>
        <p:grpSp>
          <p:nvGrpSpPr>
            <p:cNvPr id="37" name="Group 36"/>
            <p:cNvGrpSpPr/>
            <p:nvPr/>
          </p:nvGrpSpPr>
          <p:grpSpPr>
            <a:xfrm>
              <a:off x="824653" y="3961562"/>
              <a:ext cx="4002055" cy="1276312"/>
              <a:chOff x="101863" y="3583172"/>
              <a:chExt cx="5471424" cy="1654702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4852374" y="3945522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350008" y="3851190"/>
                <a:ext cx="2768506" cy="1386684"/>
              </a:xfrm>
              <a:prstGeom prst="ellipse">
                <a:avLst/>
              </a:prstGeom>
              <a:solidFill>
                <a:srgbClr val="FC843B"/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i="1" dirty="0"/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3562742" y="3742223"/>
                <a:ext cx="1563079" cy="1192119"/>
              </a:xfrm>
              <a:prstGeom prst="ellipse">
                <a:avLst/>
              </a:prstGeom>
              <a:solidFill>
                <a:srgbClr val="3366FF"/>
              </a:soli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i="1" dirty="0"/>
              </a:p>
            </p:txBody>
          </p:sp>
          <p:sp>
            <p:nvSpPr>
              <p:cNvPr id="133" name="Rounded Rectangle 132"/>
              <p:cNvSpPr/>
              <p:nvPr/>
            </p:nvSpPr>
            <p:spPr>
              <a:xfrm>
                <a:off x="3903648" y="4039667"/>
                <a:ext cx="663372" cy="549124"/>
              </a:xfrm>
              <a:prstGeom prst="roundRect">
                <a:avLst/>
              </a:prstGeom>
              <a:effectLst>
                <a:outerShdw blurRad="276225" dist="254000" dir="2700000" rotWithShape="0">
                  <a:srgbClr val="000000">
                    <a:alpha val="35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TextBox 133"/>
              <p:cNvSpPr txBox="1"/>
              <p:nvPr/>
            </p:nvSpPr>
            <p:spPr>
              <a:xfrm>
                <a:off x="3634347" y="3834738"/>
                <a:ext cx="639330" cy="4389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P</a:t>
                </a:r>
                <a:r>
                  <a:rPr lang="en-US" sz="1600" baseline="-25000" dirty="0"/>
                  <a:t>1</a:t>
                </a:r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3950868" y="4126309"/>
                <a:ext cx="575498" cy="4389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X</a:t>
                </a:r>
                <a:r>
                  <a:rPr lang="en-US" sz="1600" baseline="-25000" dirty="0"/>
                  <a:t>1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4372161" y="4499394"/>
                <a:ext cx="5683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P</a:t>
                </a:r>
                <a:r>
                  <a:rPr lang="en-US" sz="1600" baseline="-25000" dirty="0"/>
                  <a:t>0</a:t>
                </a:r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4293410" y="3680130"/>
                <a:ext cx="5683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P</a:t>
                </a:r>
                <a:r>
                  <a:rPr lang="en-US" sz="1600" baseline="-25000" dirty="0" smtClean="0"/>
                  <a:t>2</a:t>
                </a:r>
                <a:endParaRPr lang="en-US" sz="1600" baseline="-25000" dirty="0"/>
              </a:p>
            </p:txBody>
          </p:sp>
          <p:sp>
            <p:nvSpPr>
              <p:cNvPr id="152" name="Oval 151"/>
              <p:cNvSpPr/>
              <p:nvPr/>
            </p:nvSpPr>
            <p:spPr>
              <a:xfrm>
                <a:off x="4522785" y="4325590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4491817" y="4093187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Oval 155"/>
              <p:cNvSpPr/>
              <p:nvPr/>
            </p:nvSpPr>
            <p:spPr>
              <a:xfrm>
                <a:off x="3490047" y="4243262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6" name="Group 35"/>
              <p:cNvGrpSpPr/>
              <p:nvPr/>
            </p:nvGrpSpPr>
            <p:grpSpPr>
              <a:xfrm>
                <a:off x="603793" y="3918644"/>
                <a:ext cx="1367227" cy="1109616"/>
                <a:chOff x="603793" y="3918644"/>
                <a:chExt cx="1367227" cy="1109616"/>
              </a:xfrm>
            </p:grpSpPr>
            <p:sp>
              <p:nvSpPr>
                <p:cNvPr id="130" name="TextBox 129"/>
                <p:cNvSpPr txBox="1"/>
                <p:nvPr/>
              </p:nvSpPr>
              <p:spPr>
                <a:xfrm>
                  <a:off x="1402720" y="4078886"/>
                  <a:ext cx="5683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P</a:t>
                  </a:r>
                  <a:r>
                    <a:rPr lang="en-US" sz="1600" baseline="-25000" dirty="0"/>
                    <a:t>0</a:t>
                  </a:r>
                </a:p>
              </p:txBody>
            </p:sp>
            <p:sp>
              <p:nvSpPr>
                <p:cNvPr id="131" name="Rounded Rectangle 130"/>
                <p:cNvSpPr/>
                <p:nvPr/>
              </p:nvSpPr>
              <p:spPr>
                <a:xfrm>
                  <a:off x="911991" y="4257537"/>
                  <a:ext cx="597292" cy="580223"/>
                </a:xfrm>
                <a:prstGeom prst="roundRect">
                  <a:avLst/>
                </a:prstGeom>
                <a:effectLst>
                  <a:outerShdw blurRad="276225" dist="254000" dir="2700000" rotWithShape="0">
                    <a:srgbClr val="000000">
                      <a:alpha val="35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TextBox 131"/>
                <p:cNvSpPr txBox="1"/>
                <p:nvPr/>
              </p:nvSpPr>
              <p:spPr>
                <a:xfrm>
                  <a:off x="1021021" y="4356490"/>
                  <a:ext cx="614184" cy="4389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X</a:t>
                  </a:r>
                  <a:r>
                    <a:rPr lang="en-US" sz="1600" baseline="-25000" dirty="0"/>
                    <a:t>0</a:t>
                  </a:r>
                </a:p>
              </p:txBody>
            </p:sp>
            <p:sp>
              <p:nvSpPr>
                <p:cNvPr id="141" name="TextBox 140"/>
                <p:cNvSpPr txBox="1"/>
                <p:nvPr/>
              </p:nvSpPr>
              <p:spPr>
                <a:xfrm>
                  <a:off x="721167" y="4689706"/>
                  <a:ext cx="5683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P</a:t>
                  </a:r>
                  <a:r>
                    <a:rPr lang="en-US" sz="1600" baseline="-25000" dirty="0" smtClean="0"/>
                    <a:t>1</a:t>
                  </a:r>
                  <a:endParaRPr lang="en-US" sz="1600" baseline="-25000" dirty="0"/>
                </a:p>
              </p:txBody>
            </p:sp>
            <p:sp>
              <p:nvSpPr>
                <p:cNvPr id="149" name="TextBox 148"/>
                <p:cNvSpPr txBox="1"/>
                <p:nvPr/>
              </p:nvSpPr>
              <p:spPr>
                <a:xfrm>
                  <a:off x="603793" y="3918644"/>
                  <a:ext cx="5683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P</a:t>
                  </a:r>
                  <a:r>
                    <a:rPr lang="en-US" sz="1600" baseline="-25000" dirty="0" smtClean="0"/>
                    <a:t>2</a:t>
                  </a:r>
                  <a:endParaRPr lang="en-US" sz="1600" baseline="-25000" dirty="0"/>
                </a:p>
              </p:txBody>
            </p:sp>
            <p:sp>
              <p:nvSpPr>
                <p:cNvPr id="153" name="Oval 152"/>
                <p:cNvSpPr/>
                <p:nvPr/>
              </p:nvSpPr>
              <p:spPr>
                <a:xfrm>
                  <a:off x="836788" y="4585933"/>
                  <a:ext cx="150409" cy="1651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Oval 153"/>
                <p:cNvSpPr/>
                <p:nvPr/>
              </p:nvSpPr>
              <p:spPr>
                <a:xfrm>
                  <a:off x="838779" y="4334106"/>
                  <a:ext cx="150409" cy="1651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7" name="Oval 156"/>
                <p:cNvSpPr/>
                <p:nvPr/>
              </p:nvSpPr>
              <p:spPr>
                <a:xfrm>
                  <a:off x="1457725" y="4505732"/>
                  <a:ext cx="150409" cy="165101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58" name="Oval 157"/>
              <p:cNvSpPr/>
              <p:nvPr/>
            </p:nvSpPr>
            <p:spPr>
              <a:xfrm>
                <a:off x="3020800" y="4400751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0" name="Curved Connector 159"/>
              <p:cNvCxnSpPr>
                <a:stCxn id="157" idx="6"/>
                <a:endCxn id="159" idx="2"/>
              </p:cNvCxnSpPr>
              <p:nvPr/>
            </p:nvCxnSpPr>
            <p:spPr>
              <a:xfrm flipV="1">
                <a:off x="1608133" y="4521590"/>
                <a:ext cx="351855" cy="66692"/>
              </a:xfrm>
              <a:prstGeom prst="curvedConnector3">
                <a:avLst>
                  <a:gd name="adj1" fmla="val 50000"/>
                </a:avLst>
              </a:prstGeom>
              <a:ln w="635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Curved Connector 160"/>
              <p:cNvCxnSpPr>
                <a:stCxn id="158" idx="6"/>
                <a:endCxn id="156" idx="2"/>
              </p:cNvCxnSpPr>
              <p:nvPr/>
            </p:nvCxnSpPr>
            <p:spPr>
              <a:xfrm flipV="1">
                <a:off x="3171209" y="4325812"/>
                <a:ext cx="318838" cy="157489"/>
              </a:xfrm>
              <a:prstGeom prst="curvedConnector3">
                <a:avLst>
                  <a:gd name="adj1" fmla="val 50000"/>
                </a:avLst>
              </a:prstGeom>
              <a:ln w="635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Oval 161"/>
              <p:cNvSpPr/>
              <p:nvPr/>
            </p:nvSpPr>
            <p:spPr>
              <a:xfrm>
                <a:off x="363387" y="4273940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/>
              <p:cNvSpPr/>
              <p:nvPr/>
            </p:nvSpPr>
            <p:spPr>
              <a:xfrm>
                <a:off x="422998" y="4755210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6" name="Curved Connector 165"/>
              <p:cNvCxnSpPr>
                <a:stCxn id="154" idx="2"/>
                <a:endCxn id="162" idx="6"/>
              </p:cNvCxnSpPr>
              <p:nvPr/>
            </p:nvCxnSpPr>
            <p:spPr>
              <a:xfrm rot="10800000">
                <a:off x="513797" y="4356490"/>
                <a:ext cx="324983" cy="60166"/>
              </a:xfrm>
              <a:prstGeom prst="curvedConnector3">
                <a:avLst>
                  <a:gd name="adj1" fmla="val 50000"/>
                </a:avLst>
              </a:prstGeom>
              <a:ln w="635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Curved Connector 166"/>
              <p:cNvCxnSpPr>
                <a:stCxn id="153" idx="2"/>
                <a:endCxn id="165" idx="7"/>
              </p:cNvCxnSpPr>
              <p:nvPr/>
            </p:nvCxnSpPr>
            <p:spPr>
              <a:xfrm rot="10800000" flipV="1">
                <a:off x="551380" y="4668482"/>
                <a:ext cx="285408" cy="110905"/>
              </a:xfrm>
              <a:prstGeom prst="curvedConnector2">
                <a:avLst/>
              </a:prstGeom>
              <a:ln w="635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0" name="TextBox 169"/>
              <p:cNvSpPr txBox="1"/>
              <p:nvPr/>
            </p:nvSpPr>
            <p:spPr>
              <a:xfrm>
                <a:off x="3874529" y="4795890"/>
                <a:ext cx="9871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/>
                  <a:t>Bonaire</a:t>
                </a:r>
              </a:p>
            </p:txBody>
          </p:sp>
          <p:sp>
            <p:nvSpPr>
              <p:cNvPr id="171" name="TextBox 170"/>
              <p:cNvSpPr txBox="1"/>
              <p:nvPr/>
            </p:nvSpPr>
            <p:spPr>
              <a:xfrm>
                <a:off x="1445318" y="4806501"/>
                <a:ext cx="8276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i="1" dirty="0"/>
                  <a:t>Aruba</a:t>
                </a:r>
              </a:p>
            </p:txBody>
          </p:sp>
          <p:sp>
            <p:nvSpPr>
              <p:cNvPr id="172" name="Oval 171"/>
              <p:cNvSpPr/>
              <p:nvPr/>
            </p:nvSpPr>
            <p:spPr>
              <a:xfrm>
                <a:off x="4786506" y="3815464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Oval 172"/>
              <p:cNvSpPr/>
              <p:nvPr/>
            </p:nvSpPr>
            <p:spPr>
              <a:xfrm>
                <a:off x="4960118" y="4506241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5" name="Group 34"/>
              <p:cNvGrpSpPr/>
              <p:nvPr/>
            </p:nvGrpSpPr>
            <p:grpSpPr>
              <a:xfrm>
                <a:off x="1959987" y="4208739"/>
                <a:ext cx="800446" cy="549124"/>
                <a:chOff x="2060501" y="4190301"/>
                <a:chExt cx="800446" cy="549124"/>
              </a:xfrm>
            </p:grpSpPr>
            <p:sp>
              <p:nvSpPr>
                <p:cNvPr id="127" name="Rounded Rectangle 126"/>
                <p:cNvSpPr/>
                <p:nvPr/>
              </p:nvSpPr>
              <p:spPr>
                <a:xfrm>
                  <a:off x="2151175" y="4190301"/>
                  <a:ext cx="638437" cy="549124"/>
                </a:xfrm>
                <a:prstGeom prst="roundRect">
                  <a:avLst/>
                </a:prstGeom>
                <a:effectLst>
                  <a:outerShdw blurRad="276225" dist="254000" dir="2700000" rotWithShape="0">
                    <a:srgbClr val="000000">
                      <a:alpha val="35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TextBox 135"/>
                <p:cNvSpPr txBox="1"/>
                <p:nvPr/>
              </p:nvSpPr>
              <p:spPr>
                <a:xfrm>
                  <a:off x="2264730" y="4239210"/>
                  <a:ext cx="596215" cy="43892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/>
                    <a:t>L</a:t>
                  </a:r>
                  <a:r>
                    <a:rPr lang="en-US" sz="1600" baseline="-25000" dirty="0"/>
                    <a:t>1</a:t>
                  </a:r>
                </a:p>
              </p:txBody>
            </p:sp>
            <p:sp>
              <p:nvSpPr>
                <p:cNvPr id="159" name="Oval 158"/>
                <p:cNvSpPr/>
                <p:nvPr/>
              </p:nvSpPr>
              <p:spPr>
                <a:xfrm>
                  <a:off x="2060501" y="4420602"/>
                  <a:ext cx="150409" cy="1651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4" name="Oval 173"/>
                <p:cNvSpPr/>
                <p:nvPr/>
              </p:nvSpPr>
              <p:spPr>
                <a:xfrm>
                  <a:off x="2710538" y="4400751"/>
                  <a:ext cx="150409" cy="1651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75" name="Oval 174"/>
              <p:cNvSpPr/>
              <p:nvPr/>
            </p:nvSpPr>
            <p:spPr>
              <a:xfrm>
                <a:off x="3828444" y="4235651"/>
                <a:ext cx="150409" cy="16510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6" name="Curved Connector 175"/>
              <p:cNvCxnSpPr>
                <a:stCxn id="156" idx="6"/>
                <a:endCxn id="175" idx="2"/>
              </p:cNvCxnSpPr>
              <p:nvPr/>
            </p:nvCxnSpPr>
            <p:spPr>
              <a:xfrm flipV="1">
                <a:off x="3640456" y="4318201"/>
                <a:ext cx="187988" cy="7611"/>
              </a:xfrm>
              <a:prstGeom prst="curvedConnector3">
                <a:avLst>
                  <a:gd name="adj1" fmla="val 50000"/>
                </a:avLst>
              </a:prstGeom>
              <a:ln w="635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Curved Connector 176"/>
              <p:cNvCxnSpPr>
                <a:stCxn id="174" idx="6"/>
                <a:endCxn id="158" idx="2"/>
              </p:cNvCxnSpPr>
              <p:nvPr/>
            </p:nvCxnSpPr>
            <p:spPr>
              <a:xfrm flipV="1">
                <a:off x="2760433" y="4483301"/>
                <a:ext cx="260367" cy="18438"/>
              </a:xfrm>
              <a:prstGeom prst="curvedConnector3">
                <a:avLst>
                  <a:gd name="adj1" fmla="val 50000"/>
                </a:avLst>
              </a:prstGeom>
              <a:ln w="635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Curved Connector 177"/>
              <p:cNvCxnSpPr>
                <a:stCxn id="155" idx="6"/>
                <a:endCxn id="172" idx="3"/>
              </p:cNvCxnSpPr>
              <p:nvPr/>
            </p:nvCxnSpPr>
            <p:spPr>
              <a:xfrm flipV="1">
                <a:off x="4642225" y="3956386"/>
                <a:ext cx="166307" cy="219351"/>
              </a:xfrm>
              <a:prstGeom prst="curvedConnector2">
                <a:avLst/>
              </a:prstGeom>
              <a:ln w="635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Curved Connector 178"/>
              <p:cNvCxnSpPr>
                <a:stCxn id="152" idx="6"/>
                <a:endCxn id="173" idx="1"/>
              </p:cNvCxnSpPr>
              <p:nvPr/>
            </p:nvCxnSpPr>
            <p:spPr>
              <a:xfrm>
                <a:off x="4673194" y="4408140"/>
                <a:ext cx="308951" cy="122279"/>
              </a:xfrm>
              <a:prstGeom prst="curvedConnector2">
                <a:avLst/>
              </a:prstGeom>
              <a:ln w="635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TextBox 79"/>
              <p:cNvSpPr txBox="1"/>
              <p:nvPr/>
            </p:nvSpPr>
            <p:spPr>
              <a:xfrm>
                <a:off x="3276338" y="4369453"/>
                <a:ext cx="612974" cy="4389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B</a:t>
                </a:r>
                <a:r>
                  <a:rPr lang="en-US" sz="1600" baseline="-25000" dirty="0" smtClean="0"/>
                  <a:t>1</a:t>
                </a:r>
                <a:endParaRPr lang="en-US" sz="1600" baseline="-25000" dirty="0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869017" y="3941465"/>
                <a:ext cx="548658" cy="4389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A</a:t>
                </a:r>
                <a:r>
                  <a:rPr lang="en-US" sz="1600" baseline="-25000" dirty="0"/>
                  <a:t>0</a:t>
                </a: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114494" y="4695044"/>
                <a:ext cx="568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A</a:t>
                </a:r>
                <a:r>
                  <a:rPr lang="en-US" sz="1600" baseline="-25000" dirty="0"/>
                  <a:t>1</a:t>
                </a:r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5004986" y="4504930"/>
                <a:ext cx="5683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B</a:t>
                </a:r>
                <a:r>
                  <a:rPr lang="en-US" sz="1600" baseline="-25000" dirty="0" smtClean="0"/>
                  <a:t>0</a:t>
                </a:r>
                <a:endParaRPr lang="en-US" sz="1600" baseline="-25000" dirty="0"/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4854211" y="3583172"/>
                <a:ext cx="56830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B</a:t>
                </a:r>
                <a:r>
                  <a:rPr lang="en-US" sz="1600" baseline="-25000" dirty="0" smtClean="0"/>
                  <a:t>2</a:t>
                </a:r>
                <a:endParaRPr lang="en-US" sz="1600" baseline="-25000" dirty="0"/>
              </a:p>
            </p:txBody>
          </p:sp>
          <p:sp>
            <p:nvSpPr>
              <p:cNvPr id="103" name="TextBox 102"/>
              <p:cNvSpPr txBox="1"/>
              <p:nvPr/>
            </p:nvSpPr>
            <p:spPr>
              <a:xfrm>
                <a:off x="101863" y="4041837"/>
                <a:ext cx="568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A</a:t>
                </a:r>
                <a:r>
                  <a:rPr lang="en-US" sz="1600" baseline="-25000" dirty="0"/>
                  <a:t>2</a:t>
                </a:r>
              </a:p>
            </p:txBody>
          </p:sp>
        </p:grpSp>
        <p:sp>
          <p:nvSpPr>
            <p:cNvPr id="214" name="TextBox 213"/>
            <p:cNvSpPr txBox="1"/>
            <p:nvPr/>
          </p:nvSpPr>
          <p:spPr>
            <a:xfrm>
              <a:off x="2583336" y="4689827"/>
              <a:ext cx="415681" cy="2611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P</a:t>
              </a:r>
              <a:r>
                <a:rPr lang="en-US" sz="1600" baseline="-25000" dirty="0" smtClean="0"/>
                <a:t>5</a:t>
              </a:r>
              <a:endParaRPr lang="en-US" sz="1600" baseline="-25000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2080997" y="4295557"/>
              <a:ext cx="462829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P</a:t>
              </a:r>
              <a:r>
                <a:rPr lang="en-US" sz="1600" baseline="-25000" dirty="0" smtClean="0"/>
                <a:t>4</a:t>
              </a:r>
              <a:endParaRPr lang="en-US" sz="16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08131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loud 77"/>
          <p:cNvSpPr/>
          <p:nvPr/>
        </p:nvSpPr>
        <p:spPr>
          <a:xfrm>
            <a:off x="2232933" y="2417146"/>
            <a:ext cx="5156221" cy="2864652"/>
          </a:xfrm>
          <a:prstGeom prst="cloud">
            <a:avLst/>
          </a:prstGeom>
          <a:solidFill>
            <a:srgbClr val="137882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" name="Group 59"/>
          <p:cNvGrpSpPr/>
          <p:nvPr/>
        </p:nvGrpSpPr>
        <p:grpSpPr>
          <a:xfrm>
            <a:off x="1816100" y="2891402"/>
            <a:ext cx="2127902" cy="2594998"/>
            <a:chOff x="2996548" y="1876319"/>
            <a:chExt cx="2127902" cy="2594998"/>
          </a:xfrm>
        </p:grpSpPr>
        <p:sp>
          <p:nvSpPr>
            <p:cNvPr id="61" name="Cloud 60"/>
            <p:cNvSpPr/>
            <p:nvPr/>
          </p:nvSpPr>
          <p:spPr>
            <a:xfrm>
              <a:off x="3695048" y="2538552"/>
              <a:ext cx="1429402" cy="1233466"/>
            </a:xfrm>
            <a:prstGeom prst="cloud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62" name="Straight Connector 61"/>
            <p:cNvCxnSpPr>
              <a:stCxn id="72" idx="4"/>
              <a:endCxn id="73" idx="2"/>
            </p:cNvCxnSpPr>
            <p:nvPr/>
          </p:nvCxnSpPr>
          <p:spPr>
            <a:xfrm flipV="1">
              <a:off x="4132758" y="3223186"/>
              <a:ext cx="614043" cy="41365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72" idx="0"/>
              <a:endCxn id="75" idx="2"/>
            </p:cNvCxnSpPr>
            <p:nvPr/>
          </p:nvCxnSpPr>
          <p:spPr>
            <a:xfrm rot="5400000" flipH="1" flipV="1">
              <a:off x="4014930" y="2930925"/>
              <a:ext cx="230332" cy="120660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75" idx="4"/>
              <a:endCxn id="73" idx="1"/>
            </p:cNvCxnSpPr>
            <p:nvPr/>
          </p:nvCxnSpPr>
          <p:spPr>
            <a:xfrm>
              <a:off x="4399520" y="2876089"/>
              <a:ext cx="451828" cy="230522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74" idx="5"/>
              <a:endCxn id="73" idx="3"/>
            </p:cNvCxnSpPr>
            <p:nvPr/>
          </p:nvCxnSpPr>
          <p:spPr>
            <a:xfrm flipV="1">
              <a:off x="4551921" y="3339760"/>
              <a:ext cx="299427" cy="137352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72" idx="3"/>
              <a:endCxn id="74" idx="2"/>
            </p:cNvCxnSpPr>
            <p:nvPr/>
          </p:nvCxnSpPr>
          <p:spPr>
            <a:xfrm rot="16200000" flipH="1">
              <a:off x="4095970" y="3313365"/>
              <a:ext cx="137543" cy="273061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endCxn id="72" idx="2"/>
            </p:cNvCxnSpPr>
            <p:nvPr/>
          </p:nvCxnSpPr>
          <p:spPr>
            <a:xfrm flipV="1">
              <a:off x="3132835" y="3264551"/>
              <a:ext cx="790829" cy="286694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endCxn id="74" idx="3"/>
            </p:cNvCxnSpPr>
            <p:nvPr/>
          </p:nvCxnSpPr>
          <p:spPr>
            <a:xfrm rot="5400000" flipH="1" flipV="1">
              <a:off x="3889579" y="3669328"/>
              <a:ext cx="550325" cy="482155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endCxn id="74" idx="4"/>
            </p:cNvCxnSpPr>
            <p:nvPr/>
          </p:nvCxnSpPr>
          <p:spPr>
            <a:xfrm rot="16200000" flipV="1">
              <a:off x="4204533" y="3824502"/>
              <a:ext cx="952649" cy="340982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endCxn id="75" idx="1"/>
            </p:cNvCxnSpPr>
            <p:nvPr/>
          </p:nvCxnSpPr>
          <p:spPr>
            <a:xfrm>
              <a:off x="2996548" y="1876319"/>
              <a:ext cx="1298425" cy="883195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Cube 71"/>
            <p:cNvSpPr/>
            <p:nvPr/>
          </p:nvSpPr>
          <p:spPr>
            <a:xfrm>
              <a:off x="3923664" y="3106421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Cube 72"/>
            <p:cNvSpPr/>
            <p:nvPr/>
          </p:nvSpPr>
          <p:spPr>
            <a:xfrm>
              <a:off x="4746801" y="3065056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Cube 73"/>
            <p:cNvSpPr/>
            <p:nvPr/>
          </p:nvSpPr>
          <p:spPr>
            <a:xfrm>
              <a:off x="4301272" y="3360538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Cube 74"/>
            <p:cNvSpPr/>
            <p:nvPr/>
          </p:nvSpPr>
          <p:spPr>
            <a:xfrm>
              <a:off x="4190426" y="2717959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892" y="127000"/>
            <a:ext cx="6858016" cy="914399"/>
          </a:xfrm>
        </p:spPr>
        <p:txBody>
          <a:bodyPr/>
          <a:lstStyle/>
          <a:p>
            <a:r>
              <a:rPr lang="en-US" dirty="0" smtClean="0"/>
              <a:t>How </a:t>
            </a:r>
            <a:r>
              <a:rPr lang="en-US" dirty="0" smtClean="0"/>
              <a:t>NSI-CS Works…</a:t>
            </a:r>
            <a:endParaRPr lang="en-US" dirty="0"/>
          </a:p>
        </p:txBody>
      </p:sp>
      <p:grpSp>
        <p:nvGrpSpPr>
          <p:cNvPr id="10" name="Group 42"/>
          <p:cNvGrpSpPr/>
          <p:nvPr/>
        </p:nvGrpSpPr>
        <p:grpSpPr>
          <a:xfrm>
            <a:off x="3817002" y="3553635"/>
            <a:ext cx="1525016" cy="2097867"/>
            <a:chOff x="3599434" y="2622549"/>
            <a:chExt cx="1525016" cy="2097867"/>
          </a:xfrm>
        </p:grpSpPr>
        <p:sp>
          <p:nvSpPr>
            <p:cNvPr id="4" name="Cloud 3"/>
            <p:cNvSpPr/>
            <p:nvPr/>
          </p:nvSpPr>
          <p:spPr>
            <a:xfrm>
              <a:off x="3601221" y="2622549"/>
              <a:ext cx="1523229" cy="1233465"/>
            </a:xfrm>
            <a:prstGeom prst="cloud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1" name="Straight Connector 10"/>
            <p:cNvCxnSpPr>
              <a:stCxn id="6" idx="4"/>
              <a:endCxn id="7" idx="2"/>
            </p:cNvCxnSpPr>
            <p:nvPr/>
          </p:nvCxnSpPr>
          <p:spPr>
            <a:xfrm>
              <a:off x="4148871" y="3193090"/>
              <a:ext cx="597930" cy="30096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6" idx="0"/>
              <a:endCxn id="9" idx="2"/>
            </p:cNvCxnSpPr>
            <p:nvPr/>
          </p:nvCxnSpPr>
          <p:spPr>
            <a:xfrm rot="5400000" flipH="1" flipV="1">
              <a:off x="4218388" y="2742983"/>
              <a:ext cx="159469" cy="424487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9" idx="4"/>
              <a:endCxn id="7" idx="1"/>
            </p:cNvCxnSpPr>
            <p:nvPr/>
          </p:nvCxnSpPr>
          <p:spPr>
            <a:xfrm>
              <a:off x="4719460" y="2875491"/>
              <a:ext cx="131888" cy="231120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stCxn id="8" idx="5"/>
              <a:endCxn id="7" idx="3"/>
            </p:cNvCxnSpPr>
            <p:nvPr/>
          </p:nvCxnSpPr>
          <p:spPr>
            <a:xfrm flipV="1">
              <a:off x="4551921" y="3339760"/>
              <a:ext cx="299427" cy="137352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6" idx="3"/>
              <a:endCxn id="8" idx="2"/>
            </p:cNvCxnSpPr>
            <p:nvPr/>
          </p:nvCxnSpPr>
          <p:spPr>
            <a:xfrm rot="16200000" flipH="1">
              <a:off x="4068296" y="3285692"/>
              <a:ext cx="209004" cy="256948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endCxn id="6" idx="2"/>
            </p:cNvCxnSpPr>
            <p:nvPr/>
          </p:nvCxnSpPr>
          <p:spPr>
            <a:xfrm flipV="1">
              <a:off x="3599434" y="3193090"/>
              <a:ext cx="340343" cy="80464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endCxn id="8" idx="3"/>
            </p:cNvCxnSpPr>
            <p:nvPr/>
          </p:nvCxnSpPr>
          <p:spPr>
            <a:xfrm rot="5400000" flipH="1" flipV="1">
              <a:off x="3703262" y="4017859"/>
              <a:ext cx="1085173" cy="319941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endCxn id="8" idx="4"/>
            </p:cNvCxnSpPr>
            <p:nvPr/>
          </p:nvCxnSpPr>
          <p:spPr>
            <a:xfrm rot="16200000" flipV="1">
              <a:off x="4260959" y="3768075"/>
              <a:ext cx="839796" cy="340982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Cube 5"/>
            <p:cNvSpPr/>
            <p:nvPr/>
          </p:nvSpPr>
          <p:spPr>
            <a:xfrm>
              <a:off x="3939777" y="3034960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ube 6"/>
            <p:cNvSpPr/>
            <p:nvPr/>
          </p:nvSpPr>
          <p:spPr>
            <a:xfrm>
              <a:off x="4746801" y="3065056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/>
            <p:cNvSpPr/>
            <p:nvPr/>
          </p:nvSpPr>
          <p:spPr>
            <a:xfrm>
              <a:off x="4301272" y="3360538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ube 8"/>
            <p:cNvSpPr/>
            <p:nvPr/>
          </p:nvSpPr>
          <p:spPr>
            <a:xfrm>
              <a:off x="4510366" y="2717361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43"/>
          <p:cNvGrpSpPr/>
          <p:nvPr/>
        </p:nvGrpSpPr>
        <p:grpSpPr>
          <a:xfrm>
            <a:off x="5213231" y="2609050"/>
            <a:ext cx="2482970" cy="2680500"/>
            <a:chOff x="3579421" y="1556955"/>
            <a:chExt cx="2482970" cy="2680500"/>
          </a:xfrm>
        </p:grpSpPr>
        <p:sp>
          <p:nvSpPr>
            <p:cNvPr id="45" name="Cloud 44"/>
            <p:cNvSpPr/>
            <p:nvPr/>
          </p:nvSpPr>
          <p:spPr>
            <a:xfrm>
              <a:off x="3579421" y="2622550"/>
              <a:ext cx="1545029" cy="1149468"/>
            </a:xfrm>
            <a:prstGeom prst="cloud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46" name="Straight Connector 45"/>
            <p:cNvCxnSpPr>
              <a:stCxn id="56" idx="4"/>
              <a:endCxn id="57" idx="2"/>
            </p:cNvCxnSpPr>
            <p:nvPr/>
          </p:nvCxnSpPr>
          <p:spPr>
            <a:xfrm>
              <a:off x="4148871" y="3193090"/>
              <a:ext cx="597930" cy="30096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56" idx="0"/>
              <a:endCxn id="59" idx="2"/>
            </p:cNvCxnSpPr>
            <p:nvPr/>
          </p:nvCxnSpPr>
          <p:spPr>
            <a:xfrm rot="5400000" flipH="1" flipV="1">
              <a:off x="4156065" y="2848200"/>
              <a:ext cx="116574" cy="256947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stCxn id="59" idx="4"/>
              <a:endCxn id="57" idx="1"/>
            </p:cNvCxnSpPr>
            <p:nvPr/>
          </p:nvCxnSpPr>
          <p:spPr>
            <a:xfrm>
              <a:off x="4551920" y="2918386"/>
              <a:ext cx="299428" cy="188225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58" idx="5"/>
              <a:endCxn id="57" idx="3"/>
            </p:cNvCxnSpPr>
            <p:nvPr/>
          </p:nvCxnSpPr>
          <p:spPr>
            <a:xfrm flipV="1">
              <a:off x="4551921" y="3339760"/>
              <a:ext cx="299427" cy="137352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56" idx="3"/>
              <a:endCxn id="58" idx="2"/>
            </p:cNvCxnSpPr>
            <p:nvPr/>
          </p:nvCxnSpPr>
          <p:spPr>
            <a:xfrm rot="16200000" flipH="1">
              <a:off x="4068296" y="3285692"/>
              <a:ext cx="209004" cy="256948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endCxn id="56" idx="2"/>
            </p:cNvCxnSpPr>
            <p:nvPr/>
          </p:nvCxnSpPr>
          <p:spPr>
            <a:xfrm>
              <a:off x="3599434" y="3073844"/>
              <a:ext cx="340343" cy="119246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endCxn id="58" idx="3"/>
            </p:cNvCxnSpPr>
            <p:nvPr/>
          </p:nvCxnSpPr>
          <p:spPr>
            <a:xfrm rot="5400000" flipH="1" flipV="1">
              <a:off x="3989192" y="3731930"/>
              <a:ext cx="513314" cy="319939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endCxn id="58" idx="4"/>
            </p:cNvCxnSpPr>
            <p:nvPr/>
          </p:nvCxnSpPr>
          <p:spPr>
            <a:xfrm rot="16200000" flipV="1">
              <a:off x="4269191" y="3759844"/>
              <a:ext cx="718787" cy="236435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endCxn id="57" idx="4"/>
            </p:cNvCxnSpPr>
            <p:nvPr/>
          </p:nvCxnSpPr>
          <p:spPr>
            <a:xfrm rot="10800000">
              <a:off x="4955896" y="3223187"/>
              <a:ext cx="884245" cy="16343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endCxn id="59" idx="1"/>
            </p:cNvCxnSpPr>
            <p:nvPr/>
          </p:nvCxnSpPr>
          <p:spPr>
            <a:xfrm rot="10800000" flipV="1">
              <a:off x="4447374" y="1556955"/>
              <a:ext cx="1615017" cy="1244855"/>
            </a:xfrm>
            <a:prstGeom prst="line">
              <a:avLst/>
            </a:prstGeom>
            <a:ln w="38100" cap="rnd"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Cube 55"/>
            <p:cNvSpPr/>
            <p:nvPr/>
          </p:nvSpPr>
          <p:spPr>
            <a:xfrm>
              <a:off x="3939777" y="3034960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Cube 56"/>
            <p:cNvSpPr/>
            <p:nvPr/>
          </p:nvSpPr>
          <p:spPr>
            <a:xfrm>
              <a:off x="4746801" y="3065056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Cube 57"/>
            <p:cNvSpPr/>
            <p:nvPr/>
          </p:nvSpPr>
          <p:spPr>
            <a:xfrm>
              <a:off x="4301272" y="3360538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Cube 58"/>
            <p:cNvSpPr/>
            <p:nvPr/>
          </p:nvSpPr>
          <p:spPr>
            <a:xfrm>
              <a:off x="4342826" y="2760256"/>
              <a:ext cx="250649" cy="274704"/>
            </a:xfrm>
            <a:prstGeom prst="cube">
              <a:avLst>
                <a:gd name="adj" fmla="val 16579"/>
              </a:avLst>
            </a:prstGeom>
            <a:solidFill>
              <a:srgbClr val="FA4900"/>
            </a:solidFill>
            <a:ln>
              <a:solidFill>
                <a:srgbClr val="050002"/>
              </a:solidFill>
            </a:ln>
            <a:effectLst>
              <a:outerShdw blurRad="136525" dist="127000" dir="5400000" sx="122000" sy="122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31"/>
          <p:cNvGrpSpPr/>
          <p:nvPr/>
        </p:nvGrpSpPr>
        <p:grpSpPr>
          <a:xfrm>
            <a:off x="3322179" y="3561632"/>
            <a:ext cx="524853" cy="383448"/>
            <a:chOff x="2706048" y="1061486"/>
            <a:chExt cx="706978" cy="691114"/>
          </a:xfrm>
        </p:grpSpPr>
        <p:sp>
          <p:nvSpPr>
            <p:cNvPr id="133" name="Cube 132"/>
            <p:cNvSpPr/>
            <p:nvPr/>
          </p:nvSpPr>
          <p:spPr>
            <a:xfrm>
              <a:off x="2743213" y="1061486"/>
              <a:ext cx="669813" cy="691114"/>
            </a:xfrm>
            <a:prstGeom prst="cub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4" name="TextBox 133"/>
            <p:cNvSpPr txBox="1"/>
            <p:nvPr/>
          </p:nvSpPr>
          <p:spPr>
            <a:xfrm>
              <a:off x="2706048" y="1230868"/>
              <a:ext cx="607859" cy="4444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>
                  <a:solidFill>
                    <a:srgbClr val="00000A"/>
                  </a:solidFill>
                </a:rPr>
                <a:t>RM</a:t>
              </a:r>
            </a:p>
          </p:txBody>
        </p:sp>
      </p:grpSp>
      <p:pic>
        <p:nvPicPr>
          <p:cNvPr id="142" name="Picture 64" descr="Computing cluster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89934" y="4007746"/>
            <a:ext cx="1066800" cy="708025"/>
          </a:xfrm>
          <a:prstGeom prst="rect">
            <a:avLst/>
          </a:prstGeom>
          <a:noFill/>
          <a:effectLst>
            <a:outerShdw blurRad="231775" dist="330200" dir="5040000" sx="73000" sy="73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3" name="Picture 64" descr="Computing cluster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56115" y="2417146"/>
            <a:ext cx="1066800" cy="708025"/>
          </a:xfrm>
          <a:prstGeom prst="rect">
            <a:avLst/>
          </a:prstGeom>
          <a:noFill/>
          <a:effectLst>
            <a:outerShdw blurRad="231775" dist="330200" dir="5040000" sx="73000" sy="73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79" name="Group 131"/>
          <p:cNvGrpSpPr/>
          <p:nvPr/>
        </p:nvGrpSpPr>
        <p:grpSpPr>
          <a:xfrm>
            <a:off x="4035541" y="3518736"/>
            <a:ext cx="524853" cy="383448"/>
            <a:chOff x="2706048" y="1061486"/>
            <a:chExt cx="706978" cy="691114"/>
          </a:xfrm>
        </p:grpSpPr>
        <p:sp>
          <p:nvSpPr>
            <p:cNvPr id="80" name="Cube 79"/>
            <p:cNvSpPr/>
            <p:nvPr/>
          </p:nvSpPr>
          <p:spPr>
            <a:xfrm>
              <a:off x="2743213" y="1061486"/>
              <a:ext cx="669813" cy="691114"/>
            </a:xfrm>
            <a:prstGeom prst="cub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TextBox 80"/>
            <p:cNvSpPr txBox="1"/>
            <p:nvPr/>
          </p:nvSpPr>
          <p:spPr>
            <a:xfrm>
              <a:off x="2706048" y="1230868"/>
              <a:ext cx="607859" cy="4444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>
                  <a:solidFill>
                    <a:srgbClr val="00000A"/>
                  </a:solidFill>
                </a:rPr>
                <a:t>RM</a:t>
              </a:r>
            </a:p>
          </p:txBody>
        </p:sp>
      </p:grpSp>
      <p:grpSp>
        <p:nvGrpSpPr>
          <p:cNvPr id="82" name="Group 104"/>
          <p:cNvGrpSpPr/>
          <p:nvPr/>
        </p:nvGrpSpPr>
        <p:grpSpPr>
          <a:xfrm>
            <a:off x="4029998" y="3287515"/>
            <a:ext cx="524853" cy="360932"/>
            <a:chOff x="2706048" y="1061486"/>
            <a:chExt cx="706978" cy="691114"/>
          </a:xfrm>
        </p:grpSpPr>
        <p:sp>
          <p:nvSpPr>
            <p:cNvPr id="83" name="Cube 82"/>
            <p:cNvSpPr/>
            <p:nvPr/>
          </p:nvSpPr>
          <p:spPr>
            <a:xfrm>
              <a:off x="2743213" y="1061486"/>
              <a:ext cx="669813" cy="691114"/>
            </a:xfrm>
            <a:prstGeom prst="cube">
              <a:avLst/>
            </a:prstGeom>
            <a:solidFill>
              <a:srgbClr val="FF0000"/>
            </a:solidFill>
            <a:ln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TextBox 83"/>
            <p:cNvSpPr txBox="1"/>
            <p:nvPr/>
          </p:nvSpPr>
          <p:spPr>
            <a:xfrm>
              <a:off x="2706048" y="1230866"/>
              <a:ext cx="607859" cy="471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>
                  <a:solidFill>
                    <a:srgbClr val="00000A"/>
                  </a:solidFill>
                </a:rPr>
                <a:t>NSA</a:t>
              </a:r>
            </a:p>
          </p:txBody>
        </p:sp>
      </p:grpSp>
      <p:grpSp>
        <p:nvGrpSpPr>
          <p:cNvPr id="91" name="Group 131"/>
          <p:cNvGrpSpPr/>
          <p:nvPr/>
        </p:nvGrpSpPr>
        <p:grpSpPr>
          <a:xfrm>
            <a:off x="5404686" y="3607194"/>
            <a:ext cx="524853" cy="383448"/>
            <a:chOff x="2706048" y="1061486"/>
            <a:chExt cx="706978" cy="691114"/>
          </a:xfrm>
        </p:grpSpPr>
        <p:sp>
          <p:nvSpPr>
            <p:cNvPr id="92" name="Cube 91"/>
            <p:cNvSpPr/>
            <p:nvPr/>
          </p:nvSpPr>
          <p:spPr>
            <a:xfrm>
              <a:off x="2743213" y="1061486"/>
              <a:ext cx="669813" cy="691114"/>
            </a:xfrm>
            <a:prstGeom prst="cub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3" name="TextBox 92"/>
            <p:cNvSpPr txBox="1"/>
            <p:nvPr/>
          </p:nvSpPr>
          <p:spPr>
            <a:xfrm>
              <a:off x="2706048" y="1230868"/>
              <a:ext cx="607859" cy="4444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>
                  <a:solidFill>
                    <a:srgbClr val="00000A"/>
                  </a:solidFill>
                </a:rPr>
                <a:t>RM</a:t>
              </a:r>
            </a:p>
          </p:txBody>
        </p:sp>
      </p:grpSp>
      <p:grpSp>
        <p:nvGrpSpPr>
          <p:cNvPr id="94" name="Group 104"/>
          <p:cNvGrpSpPr/>
          <p:nvPr/>
        </p:nvGrpSpPr>
        <p:grpSpPr>
          <a:xfrm>
            <a:off x="5399143" y="3375973"/>
            <a:ext cx="524853" cy="360932"/>
            <a:chOff x="2706048" y="1061486"/>
            <a:chExt cx="706978" cy="691114"/>
          </a:xfrm>
        </p:grpSpPr>
        <p:sp>
          <p:nvSpPr>
            <p:cNvPr id="95" name="Cube 94"/>
            <p:cNvSpPr/>
            <p:nvPr/>
          </p:nvSpPr>
          <p:spPr>
            <a:xfrm>
              <a:off x="2743213" y="1061486"/>
              <a:ext cx="669813" cy="691114"/>
            </a:xfrm>
            <a:prstGeom prst="cube">
              <a:avLst/>
            </a:prstGeom>
            <a:solidFill>
              <a:srgbClr val="FF0000"/>
            </a:solidFill>
            <a:ln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6" name="TextBox 95"/>
            <p:cNvSpPr txBox="1"/>
            <p:nvPr/>
          </p:nvSpPr>
          <p:spPr>
            <a:xfrm>
              <a:off x="2706048" y="1230866"/>
              <a:ext cx="607859" cy="471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>
                  <a:solidFill>
                    <a:srgbClr val="00000A"/>
                  </a:solidFill>
                </a:rPr>
                <a:t>NSA</a:t>
              </a:r>
            </a:p>
          </p:txBody>
        </p:sp>
      </p:grpSp>
      <p:sp>
        <p:nvSpPr>
          <p:cNvPr id="120" name="Freeform 119"/>
          <p:cNvSpPr/>
          <p:nvPr/>
        </p:nvSpPr>
        <p:spPr>
          <a:xfrm flipH="1">
            <a:off x="5219684" y="3885916"/>
            <a:ext cx="1422406" cy="438176"/>
          </a:xfrm>
          <a:custGeom>
            <a:avLst/>
            <a:gdLst>
              <a:gd name="connsiteX0" fmla="*/ 76200 w 76200"/>
              <a:gd name="connsiteY0" fmla="*/ 0 h 516467"/>
              <a:gd name="connsiteX1" fmla="*/ 0 w 76200"/>
              <a:gd name="connsiteY1" fmla="*/ 516467 h 516467"/>
              <a:gd name="connsiteX2" fmla="*/ 0 w 76200"/>
              <a:gd name="connsiteY2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0 w 76200"/>
              <a:gd name="connsiteY2" fmla="*/ 516467 h 516467"/>
              <a:gd name="connsiteX3" fmla="*/ 0 w 76200"/>
              <a:gd name="connsiteY3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0 w 76200"/>
              <a:gd name="connsiteY2" fmla="*/ 516467 h 516467"/>
              <a:gd name="connsiteX3" fmla="*/ 0 w 76200"/>
              <a:gd name="connsiteY3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10920 w 76200"/>
              <a:gd name="connsiteY2" fmla="*/ 169652 h 516467"/>
              <a:gd name="connsiteX3" fmla="*/ 0 w 76200"/>
              <a:gd name="connsiteY3" fmla="*/ 516467 h 516467"/>
              <a:gd name="connsiteX4" fmla="*/ 0 w 76200"/>
              <a:gd name="connsiteY4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18673 w 76200"/>
              <a:gd name="connsiteY2" fmla="*/ 459340 h 516467"/>
              <a:gd name="connsiteX3" fmla="*/ 10920 w 76200"/>
              <a:gd name="connsiteY3" fmla="*/ 169652 h 516467"/>
              <a:gd name="connsiteX4" fmla="*/ 0 w 76200"/>
              <a:gd name="connsiteY4" fmla="*/ 516467 h 516467"/>
              <a:gd name="connsiteX5" fmla="*/ 0 w 76200"/>
              <a:gd name="connsiteY5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30228 w 76200"/>
              <a:gd name="connsiteY2" fmla="*/ 360212 h 516467"/>
              <a:gd name="connsiteX3" fmla="*/ 18673 w 76200"/>
              <a:gd name="connsiteY3" fmla="*/ 459340 h 516467"/>
              <a:gd name="connsiteX4" fmla="*/ 10920 w 76200"/>
              <a:gd name="connsiteY4" fmla="*/ 169652 h 516467"/>
              <a:gd name="connsiteX5" fmla="*/ 0 w 76200"/>
              <a:gd name="connsiteY5" fmla="*/ 516467 h 516467"/>
              <a:gd name="connsiteX6" fmla="*/ 0 w 76200"/>
              <a:gd name="connsiteY6" fmla="*/ 516467 h 516467"/>
              <a:gd name="connsiteX0" fmla="*/ 76200 w 76200"/>
              <a:gd name="connsiteY0" fmla="*/ 0 h 516467"/>
              <a:gd name="connsiteX1" fmla="*/ 33807 w 76200"/>
              <a:gd name="connsiteY1" fmla="*/ 60604 h 516467"/>
              <a:gd name="connsiteX2" fmla="*/ 30228 w 76200"/>
              <a:gd name="connsiteY2" fmla="*/ 360212 h 516467"/>
              <a:gd name="connsiteX3" fmla="*/ 18673 w 76200"/>
              <a:gd name="connsiteY3" fmla="*/ 459340 h 516467"/>
              <a:gd name="connsiteX4" fmla="*/ 10920 w 76200"/>
              <a:gd name="connsiteY4" fmla="*/ 169652 h 516467"/>
              <a:gd name="connsiteX5" fmla="*/ 0 w 76200"/>
              <a:gd name="connsiteY5" fmla="*/ 516467 h 516467"/>
              <a:gd name="connsiteX6" fmla="*/ 0 w 76200"/>
              <a:gd name="connsiteY6" fmla="*/ 516467 h 516467"/>
              <a:gd name="connsiteX0" fmla="*/ 76200 w 76200"/>
              <a:gd name="connsiteY0" fmla="*/ 0 h 681614"/>
              <a:gd name="connsiteX1" fmla="*/ 36121 w 76200"/>
              <a:gd name="connsiteY1" fmla="*/ 653339 h 681614"/>
              <a:gd name="connsiteX2" fmla="*/ 30228 w 76200"/>
              <a:gd name="connsiteY2" fmla="*/ 360212 h 681614"/>
              <a:gd name="connsiteX3" fmla="*/ 18673 w 76200"/>
              <a:gd name="connsiteY3" fmla="*/ 459340 h 681614"/>
              <a:gd name="connsiteX4" fmla="*/ 10920 w 76200"/>
              <a:gd name="connsiteY4" fmla="*/ 169652 h 681614"/>
              <a:gd name="connsiteX5" fmla="*/ 0 w 76200"/>
              <a:gd name="connsiteY5" fmla="*/ 516467 h 681614"/>
              <a:gd name="connsiteX6" fmla="*/ 0 w 76200"/>
              <a:gd name="connsiteY6" fmla="*/ 516467 h 681614"/>
              <a:gd name="connsiteX0" fmla="*/ 76200 w 76200"/>
              <a:gd name="connsiteY0" fmla="*/ 0 h 681614"/>
              <a:gd name="connsiteX1" fmla="*/ 36121 w 76200"/>
              <a:gd name="connsiteY1" fmla="*/ 653339 h 681614"/>
              <a:gd name="connsiteX2" fmla="*/ 30181 w 76200"/>
              <a:gd name="connsiteY2" fmla="*/ 463849 h 681614"/>
              <a:gd name="connsiteX3" fmla="*/ 18673 w 76200"/>
              <a:gd name="connsiteY3" fmla="*/ 459340 h 681614"/>
              <a:gd name="connsiteX4" fmla="*/ 10920 w 76200"/>
              <a:gd name="connsiteY4" fmla="*/ 169652 h 681614"/>
              <a:gd name="connsiteX5" fmla="*/ 0 w 76200"/>
              <a:gd name="connsiteY5" fmla="*/ 516467 h 681614"/>
              <a:gd name="connsiteX6" fmla="*/ 0 w 76200"/>
              <a:gd name="connsiteY6" fmla="*/ 516467 h 681614"/>
              <a:gd name="connsiteX0" fmla="*/ 76200 w 76200"/>
              <a:gd name="connsiteY0" fmla="*/ 0 h 681614"/>
              <a:gd name="connsiteX1" fmla="*/ 36121 w 76200"/>
              <a:gd name="connsiteY1" fmla="*/ 653339 h 681614"/>
              <a:gd name="connsiteX2" fmla="*/ 30181 w 76200"/>
              <a:gd name="connsiteY2" fmla="*/ 463849 h 681614"/>
              <a:gd name="connsiteX3" fmla="*/ 18673 w 76200"/>
              <a:gd name="connsiteY3" fmla="*/ 459340 h 681614"/>
              <a:gd name="connsiteX4" fmla="*/ 10920 w 76200"/>
              <a:gd name="connsiteY4" fmla="*/ 169652 h 681614"/>
              <a:gd name="connsiteX5" fmla="*/ 0 w 76200"/>
              <a:gd name="connsiteY5" fmla="*/ 516467 h 681614"/>
              <a:gd name="connsiteX6" fmla="*/ 0 w 76200"/>
              <a:gd name="connsiteY6" fmla="*/ 516467 h 681614"/>
              <a:gd name="connsiteX0" fmla="*/ 76200 w 76200"/>
              <a:gd name="connsiteY0" fmla="*/ 0 h 681615"/>
              <a:gd name="connsiteX1" fmla="*/ 38435 w 76200"/>
              <a:gd name="connsiteY1" fmla="*/ 653340 h 681615"/>
              <a:gd name="connsiteX2" fmla="*/ 30181 w 76200"/>
              <a:gd name="connsiteY2" fmla="*/ 463849 h 681615"/>
              <a:gd name="connsiteX3" fmla="*/ 18673 w 76200"/>
              <a:gd name="connsiteY3" fmla="*/ 459340 h 681615"/>
              <a:gd name="connsiteX4" fmla="*/ 10920 w 76200"/>
              <a:gd name="connsiteY4" fmla="*/ 169652 h 681615"/>
              <a:gd name="connsiteX5" fmla="*/ 0 w 76200"/>
              <a:gd name="connsiteY5" fmla="*/ 516467 h 681615"/>
              <a:gd name="connsiteX6" fmla="*/ 0 w 76200"/>
              <a:gd name="connsiteY6" fmla="*/ 516467 h 681615"/>
              <a:gd name="connsiteX0" fmla="*/ 76200 w 76200"/>
              <a:gd name="connsiteY0" fmla="*/ 0 h 653340"/>
              <a:gd name="connsiteX1" fmla="*/ 38435 w 76200"/>
              <a:gd name="connsiteY1" fmla="*/ 653340 h 653340"/>
              <a:gd name="connsiteX2" fmla="*/ 30181 w 76200"/>
              <a:gd name="connsiteY2" fmla="*/ 463849 h 653340"/>
              <a:gd name="connsiteX3" fmla="*/ 18673 w 76200"/>
              <a:gd name="connsiteY3" fmla="*/ 459340 h 653340"/>
              <a:gd name="connsiteX4" fmla="*/ 10920 w 76200"/>
              <a:gd name="connsiteY4" fmla="*/ 169652 h 653340"/>
              <a:gd name="connsiteX5" fmla="*/ 0 w 76200"/>
              <a:gd name="connsiteY5" fmla="*/ 516467 h 653340"/>
              <a:gd name="connsiteX6" fmla="*/ 0 w 76200"/>
              <a:gd name="connsiteY6" fmla="*/ 516467 h 653340"/>
              <a:gd name="connsiteX0" fmla="*/ 76200 w 76200"/>
              <a:gd name="connsiteY0" fmla="*/ 0 h 664965"/>
              <a:gd name="connsiteX1" fmla="*/ 38435 w 76200"/>
              <a:gd name="connsiteY1" fmla="*/ 653340 h 664965"/>
              <a:gd name="connsiteX2" fmla="*/ 30181 w 76200"/>
              <a:gd name="connsiteY2" fmla="*/ 463849 h 664965"/>
              <a:gd name="connsiteX3" fmla="*/ 18673 w 76200"/>
              <a:gd name="connsiteY3" fmla="*/ 459340 h 664965"/>
              <a:gd name="connsiteX4" fmla="*/ 10920 w 76200"/>
              <a:gd name="connsiteY4" fmla="*/ 169652 h 664965"/>
              <a:gd name="connsiteX5" fmla="*/ 0 w 76200"/>
              <a:gd name="connsiteY5" fmla="*/ 516467 h 664965"/>
              <a:gd name="connsiteX6" fmla="*/ 0 w 76200"/>
              <a:gd name="connsiteY6" fmla="*/ 516467 h 664965"/>
              <a:gd name="connsiteX0" fmla="*/ 76200 w 76200"/>
              <a:gd name="connsiteY0" fmla="*/ 0 h 665452"/>
              <a:gd name="connsiteX1" fmla="*/ 45488 w 76200"/>
              <a:gd name="connsiteY1" fmla="*/ 373499 h 665452"/>
              <a:gd name="connsiteX2" fmla="*/ 38435 w 76200"/>
              <a:gd name="connsiteY2" fmla="*/ 653340 h 665452"/>
              <a:gd name="connsiteX3" fmla="*/ 30181 w 76200"/>
              <a:gd name="connsiteY3" fmla="*/ 463849 h 665452"/>
              <a:gd name="connsiteX4" fmla="*/ 18673 w 76200"/>
              <a:gd name="connsiteY4" fmla="*/ 459340 h 665452"/>
              <a:gd name="connsiteX5" fmla="*/ 10920 w 76200"/>
              <a:gd name="connsiteY5" fmla="*/ 169652 h 665452"/>
              <a:gd name="connsiteX6" fmla="*/ 0 w 76200"/>
              <a:gd name="connsiteY6" fmla="*/ 516467 h 665452"/>
              <a:gd name="connsiteX7" fmla="*/ 0 w 76200"/>
              <a:gd name="connsiteY7" fmla="*/ 516467 h 665452"/>
              <a:gd name="connsiteX0" fmla="*/ 76200 w 76200"/>
              <a:gd name="connsiteY0" fmla="*/ 0 h 665452"/>
              <a:gd name="connsiteX1" fmla="*/ 45488 w 76200"/>
              <a:gd name="connsiteY1" fmla="*/ 373499 h 665452"/>
              <a:gd name="connsiteX2" fmla="*/ 38435 w 76200"/>
              <a:gd name="connsiteY2" fmla="*/ 653340 h 665452"/>
              <a:gd name="connsiteX3" fmla="*/ 30181 w 76200"/>
              <a:gd name="connsiteY3" fmla="*/ 463849 h 665452"/>
              <a:gd name="connsiteX4" fmla="*/ 18673 w 76200"/>
              <a:gd name="connsiteY4" fmla="*/ 459340 h 665452"/>
              <a:gd name="connsiteX5" fmla="*/ 10920 w 76200"/>
              <a:gd name="connsiteY5" fmla="*/ 169652 h 665452"/>
              <a:gd name="connsiteX6" fmla="*/ 0 w 76200"/>
              <a:gd name="connsiteY6" fmla="*/ 516467 h 665452"/>
              <a:gd name="connsiteX7" fmla="*/ 0 w 76200"/>
              <a:gd name="connsiteY7" fmla="*/ 516467 h 665452"/>
              <a:gd name="connsiteX0" fmla="*/ 76200 w 76200"/>
              <a:gd name="connsiteY0" fmla="*/ 0 h 665452"/>
              <a:gd name="connsiteX1" fmla="*/ 56014 w 76200"/>
              <a:gd name="connsiteY1" fmla="*/ 466625 h 665452"/>
              <a:gd name="connsiteX2" fmla="*/ 45488 w 76200"/>
              <a:gd name="connsiteY2" fmla="*/ 373499 h 665452"/>
              <a:gd name="connsiteX3" fmla="*/ 38435 w 76200"/>
              <a:gd name="connsiteY3" fmla="*/ 653340 h 665452"/>
              <a:gd name="connsiteX4" fmla="*/ 30181 w 76200"/>
              <a:gd name="connsiteY4" fmla="*/ 463849 h 665452"/>
              <a:gd name="connsiteX5" fmla="*/ 18673 w 76200"/>
              <a:gd name="connsiteY5" fmla="*/ 459340 h 665452"/>
              <a:gd name="connsiteX6" fmla="*/ 10920 w 76200"/>
              <a:gd name="connsiteY6" fmla="*/ 169652 h 665452"/>
              <a:gd name="connsiteX7" fmla="*/ 0 w 76200"/>
              <a:gd name="connsiteY7" fmla="*/ 516467 h 665452"/>
              <a:gd name="connsiteX8" fmla="*/ 0 w 76200"/>
              <a:gd name="connsiteY8" fmla="*/ 516467 h 665452"/>
              <a:gd name="connsiteX0" fmla="*/ 76200 w 76200"/>
              <a:gd name="connsiteY0" fmla="*/ 0 h 665452"/>
              <a:gd name="connsiteX1" fmla="*/ 68936 w 76200"/>
              <a:gd name="connsiteY1" fmla="*/ 464169 h 665452"/>
              <a:gd name="connsiteX2" fmla="*/ 56014 w 76200"/>
              <a:gd name="connsiteY2" fmla="*/ 466625 h 665452"/>
              <a:gd name="connsiteX3" fmla="*/ 45488 w 76200"/>
              <a:gd name="connsiteY3" fmla="*/ 373499 h 665452"/>
              <a:gd name="connsiteX4" fmla="*/ 38435 w 76200"/>
              <a:gd name="connsiteY4" fmla="*/ 653340 h 665452"/>
              <a:gd name="connsiteX5" fmla="*/ 30181 w 76200"/>
              <a:gd name="connsiteY5" fmla="*/ 463849 h 665452"/>
              <a:gd name="connsiteX6" fmla="*/ 18673 w 76200"/>
              <a:gd name="connsiteY6" fmla="*/ 459340 h 665452"/>
              <a:gd name="connsiteX7" fmla="*/ 10920 w 76200"/>
              <a:gd name="connsiteY7" fmla="*/ 169652 h 665452"/>
              <a:gd name="connsiteX8" fmla="*/ 0 w 76200"/>
              <a:gd name="connsiteY8" fmla="*/ 516467 h 665452"/>
              <a:gd name="connsiteX9" fmla="*/ 0 w 76200"/>
              <a:gd name="connsiteY9" fmla="*/ 516467 h 665452"/>
              <a:gd name="connsiteX0" fmla="*/ 76200 w 76200"/>
              <a:gd name="connsiteY0" fmla="*/ 8311 h 673763"/>
              <a:gd name="connsiteX1" fmla="*/ 65222 w 76200"/>
              <a:gd name="connsiteY1" fmla="*/ 77361 h 673763"/>
              <a:gd name="connsiteX2" fmla="*/ 68936 w 76200"/>
              <a:gd name="connsiteY2" fmla="*/ 472480 h 673763"/>
              <a:gd name="connsiteX3" fmla="*/ 56014 w 76200"/>
              <a:gd name="connsiteY3" fmla="*/ 474936 h 673763"/>
              <a:gd name="connsiteX4" fmla="*/ 45488 w 76200"/>
              <a:gd name="connsiteY4" fmla="*/ 381810 h 673763"/>
              <a:gd name="connsiteX5" fmla="*/ 38435 w 76200"/>
              <a:gd name="connsiteY5" fmla="*/ 661651 h 673763"/>
              <a:gd name="connsiteX6" fmla="*/ 30181 w 76200"/>
              <a:gd name="connsiteY6" fmla="*/ 472160 h 673763"/>
              <a:gd name="connsiteX7" fmla="*/ 18673 w 76200"/>
              <a:gd name="connsiteY7" fmla="*/ 467651 h 673763"/>
              <a:gd name="connsiteX8" fmla="*/ 10920 w 76200"/>
              <a:gd name="connsiteY8" fmla="*/ 177963 h 673763"/>
              <a:gd name="connsiteX9" fmla="*/ 0 w 76200"/>
              <a:gd name="connsiteY9" fmla="*/ 524778 h 673763"/>
              <a:gd name="connsiteX10" fmla="*/ 0 w 76200"/>
              <a:gd name="connsiteY10" fmla="*/ 524778 h 673763"/>
              <a:gd name="connsiteX0" fmla="*/ 76200 w 76200"/>
              <a:gd name="connsiteY0" fmla="*/ 8312 h 673764"/>
              <a:gd name="connsiteX1" fmla="*/ 65222 w 76200"/>
              <a:gd name="connsiteY1" fmla="*/ 77362 h 673764"/>
              <a:gd name="connsiteX2" fmla="*/ 71250 w 76200"/>
              <a:gd name="connsiteY2" fmla="*/ 472482 h 673764"/>
              <a:gd name="connsiteX3" fmla="*/ 56014 w 76200"/>
              <a:gd name="connsiteY3" fmla="*/ 474937 h 673764"/>
              <a:gd name="connsiteX4" fmla="*/ 45488 w 76200"/>
              <a:gd name="connsiteY4" fmla="*/ 381811 h 673764"/>
              <a:gd name="connsiteX5" fmla="*/ 38435 w 76200"/>
              <a:gd name="connsiteY5" fmla="*/ 661652 h 673764"/>
              <a:gd name="connsiteX6" fmla="*/ 30181 w 76200"/>
              <a:gd name="connsiteY6" fmla="*/ 472161 h 673764"/>
              <a:gd name="connsiteX7" fmla="*/ 18673 w 76200"/>
              <a:gd name="connsiteY7" fmla="*/ 467652 h 673764"/>
              <a:gd name="connsiteX8" fmla="*/ 10920 w 76200"/>
              <a:gd name="connsiteY8" fmla="*/ 177964 h 673764"/>
              <a:gd name="connsiteX9" fmla="*/ 0 w 76200"/>
              <a:gd name="connsiteY9" fmla="*/ 524779 h 673764"/>
              <a:gd name="connsiteX10" fmla="*/ 0 w 76200"/>
              <a:gd name="connsiteY10" fmla="*/ 524779 h 673764"/>
              <a:gd name="connsiteX0" fmla="*/ 67990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990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990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868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868 w 72785"/>
              <a:gd name="connsiteY0" fmla="*/ 19438 h 684890"/>
              <a:gd name="connsiteX1" fmla="*/ 68159 w 72785"/>
              <a:gd name="connsiteY1" fmla="*/ 11508 h 684890"/>
              <a:gd name="connsiteX2" fmla="*/ 65222 w 72785"/>
              <a:gd name="connsiteY2" fmla="*/ 88488 h 684890"/>
              <a:gd name="connsiteX3" fmla="*/ 71250 w 72785"/>
              <a:gd name="connsiteY3" fmla="*/ 483608 h 684890"/>
              <a:gd name="connsiteX4" fmla="*/ 56014 w 72785"/>
              <a:gd name="connsiteY4" fmla="*/ 486063 h 684890"/>
              <a:gd name="connsiteX5" fmla="*/ 45488 w 72785"/>
              <a:gd name="connsiteY5" fmla="*/ 392937 h 684890"/>
              <a:gd name="connsiteX6" fmla="*/ 38435 w 72785"/>
              <a:gd name="connsiteY6" fmla="*/ 672778 h 684890"/>
              <a:gd name="connsiteX7" fmla="*/ 30181 w 72785"/>
              <a:gd name="connsiteY7" fmla="*/ 483287 h 684890"/>
              <a:gd name="connsiteX8" fmla="*/ 18673 w 72785"/>
              <a:gd name="connsiteY8" fmla="*/ 478778 h 684890"/>
              <a:gd name="connsiteX9" fmla="*/ 10920 w 72785"/>
              <a:gd name="connsiteY9" fmla="*/ 189090 h 684890"/>
              <a:gd name="connsiteX10" fmla="*/ 0 w 72785"/>
              <a:gd name="connsiteY10" fmla="*/ 535905 h 684890"/>
              <a:gd name="connsiteX11" fmla="*/ 0 w 72785"/>
              <a:gd name="connsiteY11" fmla="*/ 535905 h 684890"/>
              <a:gd name="connsiteX0" fmla="*/ 67868 w 72785"/>
              <a:gd name="connsiteY0" fmla="*/ 19438 h 684890"/>
              <a:gd name="connsiteX1" fmla="*/ 68159 w 72785"/>
              <a:gd name="connsiteY1" fmla="*/ 11508 h 684890"/>
              <a:gd name="connsiteX2" fmla="*/ 65222 w 72785"/>
              <a:gd name="connsiteY2" fmla="*/ 88488 h 684890"/>
              <a:gd name="connsiteX3" fmla="*/ 71250 w 72785"/>
              <a:gd name="connsiteY3" fmla="*/ 483608 h 684890"/>
              <a:gd name="connsiteX4" fmla="*/ 56014 w 72785"/>
              <a:gd name="connsiteY4" fmla="*/ 486063 h 684890"/>
              <a:gd name="connsiteX5" fmla="*/ 45488 w 72785"/>
              <a:gd name="connsiteY5" fmla="*/ 392937 h 684890"/>
              <a:gd name="connsiteX6" fmla="*/ 38435 w 72785"/>
              <a:gd name="connsiteY6" fmla="*/ 672778 h 684890"/>
              <a:gd name="connsiteX7" fmla="*/ 30181 w 72785"/>
              <a:gd name="connsiteY7" fmla="*/ 483287 h 684890"/>
              <a:gd name="connsiteX8" fmla="*/ 18673 w 72785"/>
              <a:gd name="connsiteY8" fmla="*/ 478778 h 684890"/>
              <a:gd name="connsiteX9" fmla="*/ 10920 w 72785"/>
              <a:gd name="connsiteY9" fmla="*/ 189090 h 684890"/>
              <a:gd name="connsiteX10" fmla="*/ 0 w 72785"/>
              <a:gd name="connsiteY10" fmla="*/ 535905 h 684890"/>
              <a:gd name="connsiteX11" fmla="*/ 0 w 72785"/>
              <a:gd name="connsiteY11" fmla="*/ 535905 h 684890"/>
              <a:gd name="connsiteX0" fmla="*/ 71509 w 72785"/>
              <a:gd name="connsiteY0" fmla="*/ 1322 h 923666"/>
              <a:gd name="connsiteX1" fmla="*/ 68159 w 72785"/>
              <a:gd name="connsiteY1" fmla="*/ 250284 h 923666"/>
              <a:gd name="connsiteX2" fmla="*/ 65222 w 72785"/>
              <a:gd name="connsiteY2" fmla="*/ 327264 h 923666"/>
              <a:gd name="connsiteX3" fmla="*/ 71250 w 72785"/>
              <a:gd name="connsiteY3" fmla="*/ 722384 h 923666"/>
              <a:gd name="connsiteX4" fmla="*/ 56014 w 72785"/>
              <a:gd name="connsiteY4" fmla="*/ 724839 h 923666"/>
              <a:gd name="connsiteX5" fmla="*/ 45488 w 72785"/>
              <a:gd name="connsiteY5" fmla="*/ 631713 h 923666"/>
              <a:gd name="connsiteX6" fmla="*/ 38435 w 72785"/>
              <a:gd name="connsiteY6" fmla="*/ 911554 h 923666"/>
              <a:gd name="connsiteX7" fmla="*/ 30181 w 72785"/>
              <a:gd name="connsiteY7" fmla="*/ 722063 h 923666"/>
              <a:gd name="connsiteX8" fmla="*/ 18673 w 72785"/>
              <a:gd name="connsiteY8" fmla="*/ 717554 h 923666"/>
              <a:gd name="connsiteX9" fmla="*/ 10920 w 72785"/>
              <a:gd name="connsiteY9" fmla="*/ 427866 h 923666"/>
              <a:gd name="connsiteX10" fmla="*/ 0 w 72785"/>
              <a:gd name="connsiteY10" fmla="*/ 774681 h 923666"/>
              <a:gd name="connsiteX11" fmla="*/ 0 w 72785"/>
              <a:gd name="connsiteY11" fmla="*/ 774681 h 923666"/>
              <a:gd name="connsiteX0" fmla="*/ 71509 w 72785"/>
              <a:gd name="connsiteY0" fmla="*/ 0 h 922344"/>
              <a:gd name="connsiteX1" fmla="*/ 65222 w 72785"/>
              <a:gd name="connsiteY1" fmla="*/ 325942 h 922344"/>
              <a:gd name="connsiteX2" fmla="*/ 71250 w 72785"/>
              <a:gd name="connsiteY2" fmla="*/ 721062 h 922344"/>
              <a:gd name="connsiteX3" fmla="*/ 56014 w 72785"/>
              <a:gd name="connsiteY3" fmla="*/ 723517 h 922344"/>
              <a:gd name="connsiteX4" fmla="*/ 45488 w 72785"/>
              <a:gd name="connsiteY4" fmla="*/ 630391 h 922344"/>
              <a:gd name="connsiteX5" fmla="*/ 38435 w 72785"/>
              <a:gd name="connsiteY5" fmla="*/ 910232 h 922344"/>
              <a:gd name="connsiteX6" fmla="*/ 30181 w 72785"/>
              <a:gd name="connsiteY6" fmla="*/ 720741 h 922344"/>
              <a:gd name="connsiteX7" fmla="*/ 18673 w 72785"/>
              <a:gd name="connsiteY7" fmla="*/ 716232 h 922344"/>
              <a:gd name="connsiteX8" fmla="*/ 10920 w 72785"/>
              <a:gd name="connsiteY8" fmla="*/ 426544 h 922344"/>
              <a:gd name="connsiteX9" fmla="*/ 0 w 72785"/>
              <a:gd name="connsiteY9" fmla="*/ 773359 h 922344"/>
              <a:gd name="connsiteX10" fmla="*/ 0 w 72785"/>
              <a:gd name="connsiteY10" fmla="*/ 773359 h 922344"/>
              <a:gd name="connsiteX0" fmla="*/ 71509 w 71926"/>
              <a:gd name="connsiteY0" fmla="*/ 0 h 922344"/>
              <a:gd name="connsiteX1" fmla="*/ 65222 w 71926"/>
              <a:gd name="connsiteY1" fmla="*/ 325942 h 922344"/>
              <a:gd name="connsiteX2" fmla="*/ 70391 w 71926"/>
              <a:gd name="connsiteY2" fmla="*/ 813865 h 922344"/>
              <a:gd name="connsiteX3" fmla="*/ 56014 w 71926"/>
              <a:gd name="connsiteY3" fmla="*/ 723517 h 922344"/>
              <a:gd name="connsiteX4" fmla="*/ 45488 w 71926"/>
              <a:gd name="connsiteY4" fmla="*/ 630391 h 922344"/>
              <a:gd name="connsiteX5" fmla="*/ 38435 w 71926"/>
              <a:gd name="connsiteY5" fmla="*/ 910232 h 922344"/>
              <a:gd name="connsiteX6" fmla="*/ 30181 w 71926"/>
              <a:gd name="connsiteY6" fmla="*/ 720741 h 922344"/>
              <a:gd name="connsiteX7" fmla="*/ 18673 w 71926"/>
              <a:gd name="connsiteY7" fmla="*/ 716232 h 922344"/>
              <a:gd name="connsiteX8" fmla="*/ 10920 w 71926"/>
              <a:gd name="connsiteY8" fmla="*/ 426544 h 922344"/>
              <a:gd name="connsiteX9" fmla="*/ 0 w 71926"/>
              <a:gd name="connsiteY9" fmla="*/ 773359 h 922344"/>
              <a:gd name="connsiteX10" fmla="*/ 0 w 71926"/>
              <a:gd name="connsiteY10" fmla="*/ 773359 h 922344"/>
              <a:gd name="connsiteX0" fmla="*/ 67573 w 71926"/>
              <a:gd name="connsiteY0" fmla="*/ 0 h 725664"/>
              <a:gd name="connsiteX1" fmla="*/ 65222 w 71926"/>
              <a:gd name="connsiteY1" fmla="*/ 129262 h 725664"/>
              <a:gd name="connsiteX2" fmla="*/ 70391 w 71926"/>
              <a:gd name="connsiteY2" fmla="*/ 617185 h 725664"/>
              <a:gd name="connsiteX3" fmla="*/ 56014 w 71926"/>
              <a:gd name="connsiteY3" fmla="*/ 526837 h 725664"/>
              <a:gd name="connsiteX4" fmla="*/ 45488 w 71926"/>
              <a:gd name="connsiteY4" fmla="*/ 433711 h 725664"/>
              <a:gd name="connsiteX5" fmla="*/ 38435 w 71926"/>
              <a:gd name="connsiteY5" fmla="*/ 713552 h 725664"/>
              <a:gd name="connsiteX6" fmla="*/ 30181 w 71926"/>
              <a:gd name="connsiteY6" fmla="*/ 524061 h 725664"/>
              <a:gd name="connsiteX7" fmla="*/ 18673 w 71926"/>
              <a:gd name="connsiteY7" fmla="*/ 519552 h 725664"/>
              <a:gd name="connsiteX8" fmla="*/ 10920 w 71926"/>
              <a:gd name="connsiteY8" fmla="*/ 229864 h 725664"/>
              <a:gd name="connsiteX9" fmla="*/ 0 w 71926"/>
              <a:gd name="connsiteY9" fmla="*/ 576679 h 725664"/>
              <a:gd name="connsiteX10" fmla="*/ 0 w 71926"/>
              <a:gd name="connsiteY10" fmla="*/ 576679 h 725664"/>
              <a:gd name="connsiteX0" fmla="*/ 67573 w 72095"/>
              <a:gd name="connsiteY0" fmla="*/ 0 h 725664"/>
              <a:gd name="connsiteX1" fmla="*/ 65222 w 72095"/>
              <a:gd name="connsiteY1" fmla="*/ 129262 h 725664"/>
              <a:gd name="connsiteX2" fmla="*/ 70391 w 72095"/>
              <a:gd name="connsiteY2" fmla="*/ 617185 h 725664"/>
              <a:gd name="connsiteX3" fmla="*/ 54999 w 72095"/>
              <a:gd name="connsiteY3" fmla="*/ 526838 h 725664"/>
              <a:gd name="connsiteX4" fmla="*/ 45488 w 72095"/>
              <a:gd name="connsiteY4" fmla="*/ 433711 h 725664"/>
              <a:gd name="connsiteX5" fmla="*/ 38435 w 72095"/>
              <a:gd name="connsiteY5" fmla="*/ 713552 h 725664"/>
              <a:gd name="connsiteX6" fmla="*/ 30181 w 72095"/>
              <a:gd name="connsiteY6" fmla="*/ 524061 h 725664"/>
              <a:gd name="connsiteX7" fmla="*/ 18673 w 72095"/>
              <a:gd name="connsiteY7" fmla="*/ 519552 h 725664"/>
              <a:gd name="connsiteX8" fmla="*/ 10920 w 72095"/>
              <a:gd name="connsiteY8" fmla="*/ 229864 h 725664"/>
              <a:gd name="connsiteX9" fmla="*/ 0 w 72095"/>
              <a:gd name="connsiteY9" fmla="*/ 576679 h 725664"/>
              <a:gd name="connsiteX10" fmla="*/ 0 w 72095"/>
              <a:gd name="connsiteY10" fmla="*/ 576679 h 725664"/>
              <a:gd name="connsiteX0" fmla="*/ 67573 w 67573"/>
              <a:gd name="connsiteY0" fmla="*/ 0 h 725664"/>
              <a:gd name="connsiteX1" fmla="*/ 65222 w 67573"/>
              <a:gd name="connsiteY1" fmla="*/ 129262 h 725664"/>
              <a:gd name="connsiteX2" fmla="*/ 54999 w 67573"/>
              <a:gd name="connsiteY2" fmla="*/ 526838 h 725664"/>
              <a:gd name="connsiteX3" fmla="*/ 45488 w 67573"/>
              <a:gd name="connsiteY3" fmla="*/ 433711 h 725664"/>
              <a:gd name="connsiteX4" fmla="*/ 38435 w 67573"/>
              <a:gd name="connsiteY4" fmla="*/ 713552 h 725664"/>
              <a:gd name="connsiteX5" fmla="*/ 30181 w 67573"/>
              <a:gd name="connsiteY5" fmla="*/ 524061 h 725664"/>
              <a:gd name="connsiteX6" fmla="*/ 18673 w 67573"/>
              <a:gd name="connsiteY6" fmla="*/ 519552 h 725664"/>
              <a:gd name="connsiteX7" fmla="*/ 10920 w 67573"/>
              <a:gd name="connsiteY7" fmla="*/ 229864 h 725664"/>
              <a:gd name="connsiteX8" fmla="*/ 0 w 67573"/>
              <a:gd name="connsiteY8" fmla="*/ 576679 h 725664"/>
              <a:gd name="connsiteX9" fmla="*/ 0 w 67573"/>
              <a:gd name="connsiteY9" fmla="*/ 576679 h 725664"/>
              <a:gd name="connsiteX0" fmla="*/ 70478 w 70478"/>
              <a:gd name="connsiteY0" fmla="*/ 0 h 725663"/>
              <a:gd name="connsiteX1" fmla="*/ 65222 w 70478"/>
              <a:gd name="connsiteY1" fmla="*/ 129261 h 725663"/>
              <a:gd name="connsiteX2" fmla="*/ 54999 w 70478"/>
              <a:gd name="connsiteY2" fmla="*/ 526837 h 725663"/>
              <a:gd name="connsiteX3" fmla="*/ 45488 w 70478"/>
              <a:gd name="connsiteY3" fmla="*/ 433710 h 725663"/>
              <a:gd name="connsiteX4" fmla="*/ 38435 w 70478"/>
              <a:gd name="connsiteY4" fmla="*/ 713551 h 725663"/>
              <a:gd name="connsiteX5" fmla="*/ 30181 w 70478"/>
              <a:gd name="connsiteY5" fmla="*/ 524060 h 725663"/>
              <a:gd name="connsiteX6" fmla="*/ 18673 w 70478"/>
              <a:gd name="connsiteY6" fmla="*/ 519551 h 725663"/>
              <a:gd name="connsiteX7" fmla="*/ 10920 w 70478"/>
              <a:gd name="connsiteY7" fmla="*/ 229863 h 725663"/>
              <a:gd name="connsiteX8" fmla="*/ 0 w 70478"/>
              <a:gd name="connsiteY8" fmla="*/ 576678 h 725663"/>
              <a:gd name="connsiteX9" fmla="*/ 0 w 70478"/>
              <a:gd name="connsiteY9" fmla="*/ 576678 h 725663"/>
              <a:gd name="connsiteX0" fmla="*/ 70478 w 70478"/>
              <a:gd name="connsiteY0" fmla="*/ 0 h 725663"/>
              <a:gd name="connsiteX1" fmla="*/ 65222 w 70478"/>
              <a:gd name="connsiteY1" fmla="*/ 129261 h 725663"/>
              <a:gd name="connsiteX2" fmla="*/ 54999 w 70478"/>
              <a:gd name="connsiteY2" fmla="*/ 526837 h 725663"/>
              <a:gd name="connsiteX3" fmla="*/ 45488 w 70478"/>
              <a:gd name="connsiteY3" fmla="*/ 433710 h 725663"/>
              <a:gd name="connsiteX4" fmla="*/ 38435 w 70478"/>
              <a:gd name="connsiteY4" fmla="*/ 713551 h 725663"/>
              <a:gd name="connsiteX5" fmla="*/ 30181 w 70478"/>
              <a:gd name="connsiteY5" fmla="*/ 524060 h 725663"/>
              <a:gd name="connsiteX6" fmla="*/ 18673 w 70478"/>
              <a:gd name="connsiteY6" fmla="*/ 519551 h 725663"/>
              <a:gd name="connsiteX7" fmla="*/ 10920 w 70478"/>
              <a:gd name="connsiteY7" fmla="*/ 229863 h 725663"/>
              <a:gd name="connsiteX8" fmla="*/ 0 w 70478"/>
              <a:gd name="connsiteY8" fmla="*/ 576678 h 725663"/>
              <a:gd name="connsiteX9" fmla="*/ 0 w 70478"/>
              <a:gd name="connsiteY9" fmla="*/ 576678 h 725663"/>
              <a:gd name="connsiteX0" fmla="*/ 69701 w 69701"/>
              <a:gd name="connsiteY0" fmla="*/ 0 h 725663"/>
              <a:gd name="connsiteX1" fmla="*/ 65222 w 69701"/>
              <a:gd name="connsiteY1" fmla="*/ 129261 h 725663"/>
              <a:gd name="connsiteX2" fmla="*/ 54999 w 69701"/>
              <a:gd name="connsiteY2" fmla="*/ 526837 h 725663"/>
              <a:gd name="connsiteX3" fmla="*/ 45488 w 69701"/>
              <a:gd name="connsiteY3" fmla="*/ 433710 h 725663"/>
              <a:gd name="connsiteX4" fmla="*/ 38435 w 69701"/>
              <a:gd name="connsiteY4" fmla="*/ 713551 h 725663"/>
              <a:gd name="connsiteX5" fmla="*/ 30181 w 69701"/>
              <a:gd name="connsiteY5" fmla="*/ 524060 h 725663"/>
              <a:gd name="connsiteX6" fmla="*/ 18673 w 69701"/>
              <a:gd name="connsiteY6" fmla="*/ 519551 h 725663"/>
              <a:gd name="connsiteX7" fmla="*/ 10920 w 69701"/>
              <a:gd name="connsiteY7" fmla="*/ 229863 h 725663"/>
              <a:gd name="connsiteX8" fmla="*/ 0 w 69701"/>
              <a:gd name="connsiteY8" fmla="*/ 576678 h 725663"/>
              <a:gd name="connsiteX9" fmla="*/ 0 w 69701"/>
              <a:gd name="connsiteY9" fmla="*/ 576678 h 725663"/>
              <a:gd name="connsiteX0" fmla="*/ 69701 w 69701"/>
              <a:gd name="connsiteY0" fmla="*/ 0 h 725663"/>
              <a:gd name="connsiteX1" fmla="*/ 65222 w 69701"/>
              <a:gd name="connsiteY1" fmla="*/ 129261 h 725663"/>
              <a:gd name="connsiteX2" fmla="*/ 45488 w 69701"/>
              <a:gd name="connsiteY2" fmla="*/ 433710 h 725663"/>
              <a:gd name="connsiteX3" fmla="*/ 38435 w 69701"/>
              <a:gd name="connsiteY3" fmla="*/ 713551 h 725663"/>
              <a:gd name="connsiteX4" fmla="*/ 30181 w 69701"/>
              <a:gd name="connsiteY4" fmla="*/ 524060 h 725663"/>
              <a:gd name="connsiteX5" fmla="*/ 18673 w 69701"/>
              <a:gd name="connsiteY5" fmla="*/ 519551 h 725663"/>
              <a:gd name="connsiteX6" fmla="*/ 10920 w 69701"/>
              <a:gd name="connsiteY6" fmla="*/ 229863 h 725663"/>
              <a:gd name="connsiteX7" fmla="*/ 0 w 69701"/>
              <a:gd name="connsiteY7" fmla="*/ 576678 h 725663"/>
              <a:gd name="connsiteX8" fmla="*/ 0 w 69701"/>
              <a:gd name="connsiteY8" fmla="*/ 576678 h 725663"/>
              <a:gd name="connsiteX0" fmla="*/ 69701 w 70433"/>
              <a:gd name="connsiteY0" fmla="*/ 0 h 713551"/>
              <a:gd name="connsiteX1" fmla="*/ 65222 w 70433"/>
              <a:gd name="connsiteY1" fmla="*/ 129261 h 713551"/>
              <a:gd name="connsiteX2" fmla="*/ 38435 w 70433"/>
              <a:gd name="connsiteY2" fmla="*/ 713551 h 713551"/>
              <a:gd name="connsiteX3" fmla="*/ 30181 w 70433"/>
              <a:gd name="connsiteY3" fmla="*/ 524060 h 713551"/>
              <a:gd name="connsiteX4" fmla="*/ 18673 w 70433"/>
              <a:gd name="connsiteY4" fmla="*/ 519551 h 713551"/>
              <a:gd name="connsiteX5" fmla="*/ 10920 w 70433"/>
              <a:gd name="connsiteY5" fmla="*/ 229863 h 713551"/>
              <a:gd name="connsiteX6" fmla="*/ 0 w 70433"/>
              <a:gd name="connsiteY6" fmla="*/ 576678 h 713551"/>
              <a:gd name="connsiteX7" fmla="*/ 0 w 70433"/>
              <a:gd name="connsiteY7" fmla="*/ 576678 h 713551"/>
              <a:gd name="connsiteX0" fmla="*/ 69701 w 69701"/>
              <a:gd name="connsiteY0" fmla="*/ 0 h 713551"/>
              <a:gd name="connsiteX1" fmla="*/ 38435 w 69701"/>
              <a:gd name="connsiteY1" fmla="*/ 713551 h 713551"/>
              <a:gd name="connsiteX2" fmla="*/ 30181 w 69701"/>
              <a:gd name="connsiteY2" fmla="*/ 524060 h 713551"/>
              <a:gd name="connsiteX3" fmla="*/ 18673 w 69701"/>
              <a:gd name="connsiteY3" fmla="*/ 519551 h 713551"/>
              <a:gd name="connsiteX4" fmla="*/ 10920 w 69701"/>
              <a:gd name="connsiteY4" fmla="*/ 229863 h 713551"/>
              <a:gd name="connsiteX5" fmla="*/ 0 w 69701"/>
              <a:gd name="connsiteY5" fmla="*/ 576678 h 713551"/>
              <a:gd name="connsiteX6" fmla="*/ 0 w 69701"/>
              <a:gd name="connsiteY6" fmla="*/ 576678 h 713551"/>
              <a:gd name="connsiteX0" fmla="*/ 38435 w 38435"/>
              <a:gd name="connsiteY0" fmla="*/ 493209 h 493209"/>
              <a:gd name="connsiteX1" fmla="*/ 30181 w 38435"/>
              <a:gd name="connsiteY1" fmla="*/ 303718 h 493209"/>
              <a:gd name="connsiteX2" fmla="*/ 18673 w 38435"/>
              <a:gd name="connsiteY2" fmla="*/ 299209 h 493209"/>
              <a:gd name="connsiteX3" fmla="*/ 10920 w 38435"/>
              <a:gd name="connsiteY3" fmla="*/ 9521 h 493209"/>
              <a:gd name="connsiteX4" fmla="*/ 0 w 38435"/>
              <a:gd name="connsiteY4" fmla="*/ 356336 h 493209"/>
              <a:gd name="connsiteX5" fmla="*/ 0 w 38435"/>
              <a:gd name="connsiteY5" fmla="*/ 356336 h 493209"/>
              <a:gd name="connsiteX0" fmla="*/ 30181 w 30181"/>
              <a:gd name="connsiteY0" fmla="*/ 303718 h 356336"/>
              <a:gd name="connsiteX1" fmla="*/ 18673 w 30181"/>
              <a:gd name="connsiteY1" fmla="*/ 299209 h 356336"/>
              <a:gd name="connsiteX2" fmla="*/ 10920 w 30181"/>
              <a:gd name="connsiteY2" fmla="*/ 9521 h 356336"/>
              <a:gd name="connsiteX3" fmla="*/ 0 w 30181"/>
              <a:gd name="connsiteY3" fmla="*/ 356336 h 356336"/>
              <a:gd name="connsiteX4" fmla="*/ 0 w 30181"/>
              <a:gd name="connsiteY4" fmla="*/ 356336 h 356336"/>
              <a:gd name="connsiteX0" fmla="*/ 30181 w 30181"/>
              <a:gd name="connsiteY0" fmla="*/ 302266 h 403972"/>
              <a:gd name="connsiteX1" fmla="*/ 18673 w 30181"/>
              <a:gd name="connsiteY1" fmla="*/ 297757 h 403972"/>
              <a:gd name="connsiteX2" fmla="*/ 10920 w 30181"/>
              <a:gd name="connsiteY2" fmla="*/ 8069 h 403972"/>
              <a:gd name="connsiteX3" fmla="*/ 5250 w 30181"/>
              <a:gd name="connsiteY3" fmla="*/ 346170 h 403972"/>
              <a:gd name="connsiteX4" fmla="*/ 0 w 30181"/>
              <a:gd name="connsiteY4" fmla="*/ 354884 h 403972"/>
              <a:gd name="connsiteX5" fmla="*/ 0 w 30181"/>
              <a:gd name="connsiteY5" fmla="*/ 354884 h 403972"/>
              <a:gd name="connsiteX0" fmla="*/ 30181 w 30181"/>
              <a:gd name="connsiteY0" fmla="*/ 302266 h 403972"/>
              <a:gd name="connsiteX1" fmla="*/ 18673 w 30181"/>
              <a:gd name="connsiteY1" fmla="*/ 297757 h 403972"/>
              <a:gd name="connsiteX2" fmla="*/ 10920 w 30181"/>
              <a:gd name="connsiteY2" fmla="*/ 8069 h 403972"/>
              <a:gd name="connsiteX3" fmla="*/ 5250 w 30181"/>
              <a:gd name="connsiteY3" fmla="*/ 346170 h 403972"/>
              <a:gd name="connsiteX4" fmla="*/ 0 w 30181"/>
              <a:gd name="connsiteY4" fmla="*/ 354884 h 403972"/>
              <a:gd name="connsiteX5" fmla="*/ 2200 w 30181"/>
              <a:gd name="connsiteY5" fmla="*/ 354885 h 403972"/>
              <a:gd name="connsiteX0" fmla="*/ 30181 w 30181"/>
              <a:gd name="connsiteY0" fmla="*/ 302266 h 403972"/>
              <a:gd name="connsiteX1" fmla="*/ 18673 w 30181"/>
              <a:gd name="connsiteY1" fmla="*/ 297757 h 403972"/>
              <a:gd name="connsiteX2" fmla="*/ 10920 w 30181"/>
              <a:gd name="connsiteY2" fmla="*/ 8069 h 403972"/>
              <a:gd name="connsiteX3" fmla="*/ 5250 w 30181"/>
              <a:gd name="connsiteY3" fmla="*/ 346170 h 403972"/>
              <a:gd name="connsiteX4" fmla="*/ 0 w 30181"/>
              <a:gd name="connsiteY4" fmla="*/ 354884 h 403972"/>
              <a:gd name="connsiteX0" fmla="*/ 28095 w 28095"/>
              <a:gd name="connsiteY0" fmla="*/ 302266 h 403973"/>
              <a:gd name="connsiteX1" fmla="*/ 16587 w 28095"/>
              <a:gd name="connsiteY1" fmla="*/ 297757 h 403973"/>
              <a:gd name="connsiteX2" fmla="*/ 8834 w 28095"/>
              <a:gd name="connsiteY2" fmla="*/ 8069 h 403973"/>
              <a:gd name="connsiteX3" fmla="*/ 3164 w 28095"/>
              <a:gd name="connsiteY3" fmla="*/ 346170 h 403973"/>
              <a:gd name="connsiteX4" fmla="*/ 0 w 28095"/>
              <a:gd name="connsiteY4" fmla="*/ 354885 h 403973"/>
              <a:gd name="connsiteX0" fmla="*/ 25541 w 25541"/>
              <a:gd name="connsiteY0" fmla="*/ 205998 h 403973"/>
              <a:gd name="connsiteX1" fmla="*/ 16587 w 25541"/>
              <a:gd name="connsiteY1" fmla="*/ 297757 h 403973"/>
              <a:gd name="connsiteX2" fmla="*/ 8834 w 25541"/>
              <a:gd name="connsiteY2" fmla="*/ 8069 h 403973"/>
              <a:gd name="connsiteX3" fmla="*/ 3164 w 25541"/>
              <a:gd name="connsiteY3" fmla="*/ 346170 h 403973"/>
              <a:gd name="connsiteX4" fmla="*/ 0 w 25541"/>
              <a:gd name="connsiteY4" fmla="*/ 354885 h 403973"/>
              <a:gd name="connsiteX0" fmla="*/ 25541 w 25541"/>
              <a:gd name="connsiteY0" fmla="*/ 205998 h 403973"/>
              <a:gd name="connsiteX1" fmla="*/ 16587 w 25541"/>
              <a:gd name="connsiteY1" fmla="*/ 297757 h 403973"/>
              <a:gd name="connsiteX2" fmla="*/ 8834 w 25541"/>
              <a:gd name="connsiteY2" fmla="*/ 8069 h 403973"/>
              <a:gd name="connsiteX3" fmla="*/ 3164 w 25541"/>
              <a:gd name="connsiteY3" fmla="*/ 346170 h 403973"/>
              <a:gd name="connsiteX4" fmla="*/ 0 w 25541"/>
              <a:gd name="connsiteY4" fmla="*/ 354885 h 403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41" h="403973">
                <a:moveTo>
                  <a:pt x="25541" y="205998"/>
                </a:moveTo>
                <a:cubicBezTo>
                  <a:pt x="19227" y="320856"/>
                  <a:pt x="19371" y="330745"/>
                  <a:pt x="16587" y="297757"/>
                </a:cubicBezTo>
                <a:cubicBezTo>
                  <a:pt x="13803" y="264769"/>
                  <a:pt x="11071" y="0"/>
                  <a:pt x="8834" y="8069"/>
                </a:cubicBezTo>
                <a:cubicBezTo>
                  <a:pt x="6597" y="16138"/>
                  <a:pt x="4636" y="288367"/>
                  <a:pt x="3164" y="346170"/>
                </a:cubicBezTo>
                <a:cubicBezTo>
                  <a:pt x="1692" y="403973"/>
                  <a:pt x="557" y="340665"/>
                  <a:pt x="0" y="354885"/>
                </a:cubicBezTo>
              </a:path>
            </a:pathLst>
          </a:custGeom>
          <a:ln w="38100" cap="rnd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/>
          <p:cNvSpPr/>
          <p:nvPr/>
        </p:nvSpPr>
        <p:spPr>
          <a:xfrm flipH="1">
            <a:off x="3816339" y="4008261"/>
            <a:ext cx="1424856" cy="485545"/>
          </a:xfrm>
          <a:custGeom>
            <a:avLst/>
            <a:gdLst>
              <a:gd name="connsiteX0" fmla="*/ 76200 w 76200"/>
              <a:gd name="connsiteY0" fmla="*/ 0 h 516467"/>
              <a:gd name="connsiteX1" fmla="*/ 0 w 76200"/>
              <a:gd name="connsiteY1" fmla="*/ 516467 h 516467"/>
              <a:gd name="connsiteX2" fmla="*/ 0 w 76200"/>
              <a:gd name="connsiteY2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0 w 76200"/>
              <a:gd name="connsiteY2" fmla="*/ 516467 h 516467"/>
              <a:gd name="connsiteX3" fmla="*/ 0 w 76200"/>
              <a:gd name="connsiteY3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0 w 76200"/>
              <a:gd name="connsiteY2" fmla="*/ 516467 h 516467"/>
              <a:gd name="connsiteX3" fmla="*/ 0 w 76200"/>
              <a:gd name="connsiteY3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10920 w 76200"/>
              <a:gd name="connsiteY2" fmla="*/ 169652 h 516467"/>
              <a:gd name="connsiteX3" fmla="*/ 0 w 76200"/>
              <a:gd name="connsiteY3" fmla="*/ 516467 h 516467"/>
              <a:gd name="connsiteX4" fmla="*/ 0 w 76200"/>
              <a:gd name="connsiteY4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18673 w 76200"/>
              <a:gd name="connsiteY2" fmla="*/ 459340 h 516467"/>
              <a:gd name="connsiteX3" fmla="*/ 10920 w 76200"/>
              <a:gd name="connsiteY3" fmla="*/ 169652 h 516467"/>
              <a:gd name="connsiteX4" fmla="*/ 0 w 76200"/>
              <a:gd name="connsiteY4" fmla="*/ 516467 h 516467"/>
              <a:gd name="connsiteX5" fmla="*/ 0 w 76200"/>
              <a:gd name="connsiteY5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30228 w 76200"/>
              <a:gd name="connsiteY2" fmla="*/ 360212 h 516467"/>
              <a:gd name="connsiteX3" fmla="*/ 18673 w 76200"/>
              <a:gd name="connsiteY3" fmla="*/ 459340 h 516467"/>
              <a:gd name="connsiteX4" fmla="*/ 10920 w 76200"/>
              <a:gd name="connsiteY4" fmla="*/ 169652 h 516467"/>
              <a:gd name="connsiteX5" fmla="*/ 0 w 76200"/>
              <a:gd name="connsiteY5" fmla="*/ 516467 h 516467"/>
              <a:gd name="connsiteX6" fmla="*/ 0 w 76200"/>
              <a:gd name="connsiteY6" fmla="*/ 516467 h 516467"/>
              <a:gd name="connsiteX0" fmla="*/ 76200 w 76200"/>
              <a:gd name="connsiteY0" fmla="*/ 0 h 516467"/>
              <a:gd name="connsiteX1" fmla="*/ 33807 w 76200"/>
              <a:gd name="connsiteY1" fmla="*/ 60604 h 516467"/>
              <a:gd name="connsiteX2" fmla="*/ 30228 w 76200"/>
              <a:gd name="connsiteY2" fmla="*/ 360212 h 516467"/>
              <a:gd name="connsiteX3" fmla="*/ 18673 w 76200"/>
              <a:gd name="connsiteY3" fmla="*/ 459340 h 516467"/>
              <a:gd name="connsiteX4" fmla="*/ 10920 w 76200"/>
              <a:gd name="connsiteY4" fmla="*/ 169652 h 516467"/>
              <a:gd name="connsiteX5" fmla="*/ 0 w 76200"/>
              <a:gd name="connsiteY5" fmla="*/ 516467 h 516467"/>
              <a:gd name="connsiteX6" fmla="*/ 0 w 76200"/>
              <a:gd name="connsiteY6" fmla="*/ 516467 h 516467"/>
              <a:gd name="connsiteX0" fmla="*/ 76200 w 76200"/>
              <a:gd name="connsiteY0" fmla="*/ 0 h 681614"/>
              <a:gd name="connsiteX1" fmla="*/ 36121 w 76200"/>
              <a:gd name="connsiteY1" fmla="*/ 653339 h 681614"/>
              <a:gd name="connsiteX2" fmla="*/ 30228 w 76200"/>
              <a:gd name="connsiteY2" fmla="*/ 360212 h 681614"/>
              <a:gd name="connsiteX3" fmla="*/ 18673 w 76200"/>
              <a:gd name="connsiteY3" fmla="*/ 459340 h 681614"/>
              <a:gd name="connsiteX4" fmla="*/ 10920 w 76200"/>
              <a:gd name="connsiteY4" fmla="*/ 169652 h 681614"/>
              <a:gd name="connsiteX5" fmla="*/ 0 w 76200"/>
              <a:gd name="connsiteY5" fmla="*/ 516467 h 681614"/>
              <a:gd name="connsiteX6" fmla="*/ 0 w 76200"/>
              <a:gd name="connsiteY6" fmla="*/ 516467 h 681614"/>
              <a:gd name="connsiteX0" fmla="*/ 76200 w 76200"/>
              <a:gd name="connsiteY0" fmla="*/ 0 h 681614"/>
              <a:gd name="connsiteX1" fmla="*/ 36121 w 76200"/>
              <a:gd name="connsiteY1" fmla="*/ 653339 h 681614"/>
              <a:gd name="connsiteX2" fmla="*/ 30181 w 76200"/>
              <a:gd name="connsiteY2" fmla="*/ 463849 h 681614"/>
              <a:gd name="connsiteX3" fmla="*/ 18673 w 76200"/>
              <a:gd name="connsiteY3" fmla="*/ 459340 h 681614"/>
              <a:gd name="connsiteX4" fmla="*/ 10920 w 76200"/>
              <a:gd name="connsiteY4" fmla="*/ 169652 h 681614"/>
              <a:gd name="connsiteX5" fmla="*/ 0 w 76200"/>
              <a:gd name="connsiteY5" fmla="*/ 516467 h 681614"/>
              <a:gd name="connsiteX6" fmla="*/ 0 w 76200"/>
              <a:gd name="connsiteY6" fmla="*/ 516467 h 681614"/>
              <a:gd name="connsiteX0" fmla="*/ 76200 w 76200"/>
              <a:gd name="connsiteY0" fmla="*/ 0 h 681614"/>
              <a:gd name="connsiteX1" fmla="*/ 36121 w 76200"/>
              <a:gd name="connsiteY1" fmla="*/ 653339 h 681614"/>
              <a:gd name="connsiteX2" fmla="*/ 30181 w 76200"/>
              <a:gd name="connsiteY2" fmla="*/ 463849 h 681614"/>
              <a:gd name="connsiteX3" fmla="*/ 18673 w 76200"/>
              <a:gd name="connsiteY3" fmla="*/ 459340 h 681614"/>
              <a:gd name="connsiteX4" fmla="*/ 10920 w 76200"/>
              <a:gd name="connsiteY4" fmla="*/ 169652 h 681614"/>
              <a:gd name="connsiteX5" fmla="*/ 0 w 76200"/>
              <a:gd name="connsiteY5" fmla="*/ 516467 h 681614"/>
              <a:gd name="connsiteX6" fmla="*/ 0 w 76200"/>
              <a:gd name="connsiteY6" fmla="*/ 516467 h 681614"/>
              <a:gd name="connsiteX0" fmla="*/ 76200 w 76200"/>
              <a:gd name="connsiteY0" fmla="*/ 0 h 681615"/>
              <a:gd name="connsiteX1" fmla="*/ 38435 w 76200"/>
              <a:gd name="connsiteY1" fmla="*/ 653340 h 681615"/>
              <a:gd name="connsiteX2" fmla="*/ 30181 w 76200"/>
              <a:gd name="connsiteY2" fmla="*/ 463849 h 681615"/>
              <a:gd name="connsiteX3" fmla="*/ 18673 w 76200"/>
              <a:gd name="connsiteY3" fmla="*/ 459340 h 681615"/>
              <a:gd name="connsiteX4" fmla="*/ 10920 w 76200"/>
              <a:gd name="connsiteY4" fmla="*/ 169652 h 681615"/>
              <a:gd name="connsiteX5" fmla="*/ 0 w 76200"/>
              <a:gd name="connsiteY5" fmla="*/ 516467 h 681615"/>
              <a:gd name="connsiteX6" fmla="*/ 0 w 76200"/>
              <a:gd name="connsiteY6" fmla="*/ 516467 h 681615"/>
              <a:gd name="connsiteX0" fmla="*/ 76200 w 76200"/>
              <a:gd name="connsiteY0" fmla="*/ 0 h 653340"/>
              <a:gd name="connsiteX1" fmla="*/ 38435 w 76200"/>
              <a:gd name="connsiteY1" fmla="*/ 653340 h 653340"/>
              <a:gd name="connsiteX2" fmla="*/ 30181 w 76200"/>
              <a:gd name="connsiteY2" fmla="*/ 463849 h 653340"/>
              <a:gd name="connsiteX3" fmla="*/ 18673 w 76200"/>
              <a:gd name="connsiteY3" fmla="*/ 459340 h 653340"/>
              <a:gd name="connsiteX4" fmla="*/ 10920 w 76200"/>
              <a:gd name="connsiteY4" fmla="*/ 169652 h 653340"/>
              <a:gd name="connsiteX5" fmla="*/ 0 w 76200"/>
              <a:gd name="connsiteY5" fmla="*/ 516467 h 653340"/>
              <a:gd name="connsiteX6" fmla="*/ 0 w 76200"/>
              <a:gd name="connsiteY6" fmla="*/ 516467 h 653340"/>
              <a:gd name="connsiteX0" fmla="*/ 76200 w 76200"/>
              <a:gd name="connsiteY0" fmla="*/ 0 h 664965"/>
              <a:gd name="connsiteX1" fmla="*/ 38435 w 76200"/>
              <a:gd name="connsiteY1" fmla="*/ 653340 h 664965"/>
              <a:gd name="connsiteX2" fmla="*/ 30181 w 76200"/>
              <a:gd name="connsiteY2" fmla="*/ 463849 h 664965"/>
              <a:gd name="connsiteX3" fmla="*/ 18673 w 76200"/>
              <a:gd name="connsiteY3" fmla="*/ 459340 h 664965"/>
              <a:gd name="connsiteX4" fmla="*/ 10920 w 76200"/>
              <a:gd name="connsiteY4" fmla="*/ 169652 h 664965"/>
              <a:gd name="connsiteX5" fmla="*/ 0 w 76200"/>
              <a:gd name="connsiteY5" fmla="*/ 516467 h 664965"/>
              <a:gd name="connsiteX6" fmla="*/ 0 w 76200"/>
              <a:gd name="connsiteY6" fmla="*/ 516467 h 664965"/>
              <a:gd name="connsiteX0" fmla="*/ 76200 w 76200"/>
              <a:gd name="connsiteY0" fmla="*/ 0 h 665452"/>
              <a:gd name="connsiteX1" fmla="*/ 45488 w 76200"/>
              <a:gd name="connsiteY1" fmla="*/ 373499 h 665452"/>
              <a:gd name="connsiteX2" fmla="*/ 38435 w 76200"/>
              <a:gd name="connsiteY2" fmla="*/ 653340 h 665452"/>
              <a:gd name="connsiteX3" fmla="*/ 30181 w 76200"/>
              <a:gd name="connsiteY3" fmla="*/ 463849 h 665452"/>
              <a:gd name="connsiteX4" fmla="*/ 18673 w 76200"/>
              <a:gd name="connsiteY4" fmla="*/ 459340 h 665452"/>
              <a:gd name="connsiteX5" fmla="*/ 10920 w 76200"/>
              <a:gd name="connsiteY5" fmla="*/ 169652 h 665452"/>
              <a:gd name="connsiteX6" fmla="*/ 0 w 76200"/>
              <a:gd name="connsiteY6" fmla="*/ 516467 h 665452"/>
              <a:gd name="connsiteX7" fmla="*/ 0 w 76200"/>
              <a:gd name="connsiteY7" fmla="*/ 516467 h 665452"/>
              <a:gd name="connsiteX0" fmla="*/ 76200 w 76200"/>
              <a:gd name="connsiteY0" fmla="*/ 0 h 665452"/>
              <a:gd name="connsiteX1" fmla="*/ 45488 w 76200"/>
              <a:gd name="connsiteY1" fmla="*/ 373499 h 665452"/>
              <a:gd name="connsiteX2" fmla="*/ 38435 w 76200"/>
              <a:gd name="connsiteY2" fmla="*/ 653340 h 665452"/>
              <a:gd name="connsiteX3" fmla="*/ 30181 w 76200"/>
              <a:gd name="connsiteY3" fmla="*/ 463849 h 665452"/>
              <a:gd name="connsiteX4" fmla="*/ 18673 w 76200"/>
              <a:gd name="connsiteY4" fmla="*/ 459340 h 665452"/>
              <a:gd name="connsiteX5" fmla="*/ 10920 w 76200"/>
              <a:gd name="connsiteY5" fmla="*/ 169652 h 665452"/>
              <a:gd name="connsiteX6" fmla="*/ 0 w 76200"/>
              <a:gd name="connsiteY6" fmla="*/ 516467 h 665452"/>
              <a:gd name="connsiteX7" fmla="*/ 0 w 76200"/>
              <a:gd name="connsiteY7" fmla="*/ 516467 h 665452"/>
              <a:gd name="connsiteX0" fmla="*/ 76200 w 76200"/>
              <a:gd name="connsiteY0" fmla="*/ 0 h 665452"/>
              <a:gd name="connsiteX1" fmla="*/ 56014 w 76200"/>
              <a:gd name="connsiteY1" fmla="*/ 466625 h 665452"/>
              <a:gd name="connsiteX2" fmla="*/ 45488 w 76200"/>
              <a:gd name="connsiteY2" fmla="*/ 373499 h 665452"/>
              <a:gd name="connsiteX3" fmla="*/ 38435 w 76200"/>
              <a:gd name="connsiteY3" fmla="*/ 653340 h 665452"/>
              <a:gd name="connsiteX4" fmla="*/ 30181 w 76200"/>
              <a:gd name="connsiteY4" fmla="*/ 463849 h 665452"/>
              <a:gd name="connsiteX5" fmla="*/ 18673 w 76200"/>
              <a:gd name="connsiteY5" fmla="*/ 459340 h 665452"/>
              <a:gd name="connsiteX6" fmla="*/ 10920 w 76200"/>
              <a:gd name="connsiteY6" fmla="*/ 169652 h 665452"/>
              <a:gd name="connsiteX7" fmla="*/ 0 w 76200"/>
              <a:gd name="connsiteY7" fmla="*/ 516467 h 665452"/>
              <a:gd name="connsiteX8" fmla="*/ 0 w 76200"/>
              <a:gd name="connsiteY8" fmla="*/ 516467 h 665452"/>
              <a:gd name="connsiteX0" fmla="*/ 76200 w 76200"/>
              <a:gd name="connsiteY0" fmla="*/ 0 h 665452"/>
              <a:gd name="connsiteX1" fmla="*/ 68936 w 76200"/>
              <a:gd name="connsiteY1" fmla="*/ 464169 h 665452"/>
              <a:gd name="connsiteX2" fmla="*/ 56014 w 76200"/>
              <a:gd name="connsiteY2" fmla="*/ 466625 h 665452"/>
              <a:gd name="connsiteX3" fmla="*/ 45488 w 76200"/>
              <a:gd name="connsiteY3" fmla="*/ 373499 h 665452"/>
              <a:gd name="connsiteX4" fmla="*/ 38435 w 76200"/>
              <a:gd name="connsiteY4" fmla="*/ 653340 h 665452"/>
              <a:gd name="connsiteX5" fmla="*/ 30181 w 76200"/>
              <a:gd name="connsiteY5" fmla="*/ 463849 h 665452"/>
              <a:gd name="connsiteX6" fmla="*/ 18673 w 76200"/>
              <a:gd name="connsiteY6" fmla="*/ 459340 h 665452"/>
              <a:gd name="connsiteX7" fmla="*/ 10920 w 76200"/>
              <a:gd name="connsiteY7" fmla="*/ 169652 h 665452"/>
              <a:gd name="connsiteX8" fmla="*/ 0 w 76200"/>
              <a:gd name="connsiteY8" fmla="*/ 516467 h 665452"/>
              <a:gd name="connsiteX9" fmla="*/ 0 w 76200"/>
              <a:gd name="connsiteY9" fmla="*/ 516467 h 665452"/>
              <a:gd name="connsiteX0" fmla="*/ 76200 w 76200"/>
              <a:gd name="connsiteY0" fmla="*/ 8311 h 673763"/>
              <a:gd name="connsiteX1" fmla="*/ 65222 w 76200"/>
              <a:gd name="connsiteY1" fmla="*/ 77361 h 673763"/>
              <a:gd name="connsiteX2" fmla="*/ 68936 w 76200"/>
              <a:gd name="connsiteY2" fmla="*/ 472480 h 673763"/>
              <a:gd name="connsiteX3" fmla="*/ 56014 w 76200"/>
              <a:gd name="connsiteY3" fmla="*/ 474936 h 673763"/>
              <a:gd name="connsiteX4" fmla="*/ 45488 w 76200"/>
              <a:gd name="connsiteY4" fmla="*/ 381810 h 673763"/>
              <a:gd name="connsiteX5" fmla="*/ 38435 w 76200"/>
              <a:gd name="connsiteY5" fmla="*/ 661651 h 673763"/>
              <a:gd name="connsiteX6" fmla="*/ 30181 w 76200"/>
              <a:gd name="connsiteY6" fmla="*/ 472160 h 673763"/>
              <a:gd name="connsiteX7" fmla="*/ 18673 w 76200"/>
              <a:gd name="connsiteY7" fmla="*/ 467651 h 673763"/>
              <a:gd name="connsiteX8" fmla="*/ 10920 w 76200"/>
              <a:gd name="connsiteY8" fmla="*/ 177963 h 673763"/>
              <a:gd name="connsiteX9" fmla="*/ 0 w 76200"/>
              <a:gd name="connsiteY9" fmla="*/ 524778 h 673763"/>
              <a:gd name="connsiteX10" fmla="*/ 0 w 76200"/>
              <a:gd name="connsiteY10" fmla="*/ 524778 h 673763"/>
              <a:gd name="connsiteX0" fmla="*/ 76200 w 76200"/>
              <a:gd name="connsiteY0" fmla="*/ 8312 h 673764"/>
              <a:gd name="connsiteX1" fmla="*/ 65222 w 76200"/>
              <a:gd name="connsiteY1" fmla="*/ 77362 h 673764"/>
              <a:gd name="connsiteX2" fmla="*/ 71250 w 76200"/>
              <a:gd name="connsiteY2" fmla="*/ 472482 h 673764"/>
              <a:gd name="connsiteX3" fmla="*/ 56014 w 76200"/>
              <a:gd name="connsiteY3" fmla="*/ 474937 h 673764"/>
              <a:gd name="connsiteX4" fmla="*/ 45488 w 76200"/>
              <a:gd name="connsiteY4" fmla="*/ 381811 h 673764"/>
              <a:gd name="connsiteX5" fmla="*/ 38435 w 76200"/>
              <a:gd name="connsiteY5" fmla="*/ 661652 h 673764"/>
              <a:gd name="connsiteX6" fmla="*/ 30181 w 76200"/>
              <a:gd name="connsiteY6" fmla="*/ 472161 h 673764"/>
              <a:gd name="connsiteX7" fmla="*/ 18673 w 76200"/>
              <a:gd name="connsiteY7" fmla="*/ 467652 h 673764"/>
              <a:gd name="connsiteX8" fmla="*/ 10920 w 76200"/>
              <a:gd name="connsiteY8" fmla="*/ 177964 h 673764"/>
              <a:gd name="connsiteX9" fmla="*/ 0 w 76200"/>
              <a:gd name="connsiteY9" fmla="*/ 524779 h 673764"/>
              <a:gd name="connsiteX10" fmla="*/ 0 w 76200"/>
              <a:gd name="connsiteY10" fmla="*/ 524779 h 673764"/>
              <a:gd name="connsiteX0" fmla="*/ 67990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990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990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868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868 w 72785"/>
              <a:gd name="connsiteY0" fmla="*/ 19438 h 684890"/>
              <a:gd name="connsiteX1" fmla="*/ 68159 w 72785"/>
              <a:gd name="connsiteY1" fmla="*/ 11508 h 684890"/>
              <a:gd name="connsiteX2" fmla="*/ 65222 w 72785"/>
              <a:gd name="connsiteY2" fmla="*/ 88488 h 684890"/>
              <a:gd name="connsiteX3" fmla="*/ 71250 w 72785"/>
              <a:gd name="connsiteY3" fmla="*/ 483608 h 684890"/>
              <a:gd name="connsiteX4" fmla="*/ 56014 w 72785"/>
              <a:gd name="connsiteY4" fmla="*/ 486063 h 684890"/>
              <a:gd name="connsiteX5" fmla="*/ 45488 w 72785"/>
              <a:gd name="connsiteY5" fmla="*/ 392937 h 684890"/>
              <a:gd name="connsiteX6" fmla="*/ 38435 w 72785"/>
              <a:gd name="connsiteY6" fmla="*/ 672778 h 684890"/>
              <a:gd name="connsiteX7" fmla="*/ 30181 w 72785"/>
              <a:gd name="connsiteY7" fmla="*/ 483287 h 684890"/>
              <a:gd name="connsiteX8" fmla="*/ 18673 w 72785"/>
              <a:gd name="connsiteY8" fmla="*/ 478778 h 684890"/>
              <a:gd name="connsiteX9" fmla="*/ 10920 w 72785"/>
              <a:gd name="connsiteY9" fmla="*/ 189090 h 684890"/>
              <a:gd name="connsiteX10" fmla="*/ 0 w 72785"/>
              <a:gd name="connsiteY10" fmla="*/ 535905 h 684890"/>
              <a:gd name="connsiteX11" fmla="*/ 0 w 72785"/>
              <a:gd name="connsiteY11" fmla="*/ 535905 h 684890"/>
              <a:gd name="connsiteX0" fmla="*/ 67868 w 72785"/>
              <a:gd name="connsiteY0" fmla="*/ 19438 h 684890"/>
              <a:gd name="connsiteX1" fmla="*/ 68159 w 72785"/>
              <a:gd name="connsiteY1" fmla="*/ 11508 h 684890"/>
              <a:gd name="connsiteX2" fmla="*/ 65222 w 72785"/>
              <a:gd name="connsiteY2" fmla="*/ 88488 h 684890"/>
              <a:gd name="connsiteX3" fmla="*/ 71250 w 72785"/>
              <a:gd name="connsiteY3" fmla="*/ 483608 h 684890"/>
              <a:gd name="connsiteX4" fmla="*/ 56014 w 72785"/>
              <a:gd name="connsiteY4" fmla="*/ 486063 h 684890"/>
              <a:gd name="connsiteX5" fmla="*/ 45488 w 72785"/>
              <a:gd name="connsiteY5" fmla="*/ 392937 h 684890"/>
              <a:gd name="connsiteX6" fmla="*/ 38435 w 72785"/>
              <a:gd name="connsiteY6" fmla="*/ 672778 h 684890"/>
              <a:gd name="connsiteX7" fmla="*/ 30181 w 72785"/>
              <a:gd name="connsiteY7" fmla="*/ 483287 h 684890"/>
              <a:gd name="connsiteX8" fmla="*/ 18673 w 72785"/>
              <a:gd name="connsiteY8" fmla="*/ 478778 h 684890"/>
              <a:gd name="connsiteX9" fmla="*/ 10920 w 72785"/>
              <a:gd name="connsiteY9" fmla="*/ 189090 h 684890"/>
              <a:gd name="connsiteX10" fmla="*/ 0 w 72785"/>
              <a:gd name="connsiteY10" fmla="*/ 535905 h 684890"/>
              <a:gd name="connsiteX11" fmla="*/ 0 w 72785"/>
              <a:gd name="connsiteY11" fmla="*/ 535905 h 684890"/>
              <a:gd name="connsiteX0" fmla="*/ 71509 w 72785"/>
              <a:gd name="connsiteY0" fmla="*/ 1322 h 923666"/>
              <a:gd name="connsiteX1" fmla="*/ 68159 w 72785"/>
              <a:gd name="connsiteY1" fmla="*/ 250284 h 923666"/>
              <a:gd name="connsiteX2" fmla="*/ 65222 w 72785"/>
              <a:gd name="connsiteY2" fmla="*/ 327264 h 923666"/>
              <a:gd name="connsiteX3" fmla="*/ 71250 w 72785"/>
              <a:gd name="connsiteY3" fmla="*/ 722384 h 923666"/>
              <a:gd name="connsiteX4" fmla="*/ 56014 w 72785"/>
              <a:gd name="connsiteY4" fmla="*/ 724839 h 923666"/>
              <a:gd name="connsiteX5" fmla="*/ 45488 w 72785"/>
              <a:gd name="connsiteY5" fmla="*/ 631713 h 923666"/>
              <a:gd name="connsiteX6" fmla="*/ 38435 w 72785"/>
              <a:gd name="connsiteY6" fmla="*/ 911554 h 923666"/>
              <a:gd name="connsiteX7" fmla="*/ 30181 w 72785"/>
              <a:gd name="connsiteY7" fmla="*/ 722063 h 923666"/>
              <a:gd name="connsiteX8" fmla="*/ 18673 w 72785"/>
              <a:gd name="connsiteY8" fmla="*/ 717554 h 923666"/>
              <a:gd name="connsiteX9" fmla="*/ 10920 w 72785"/>
              <a:gd name="connsiteY9" fmla="*/ 427866 h 923666"/>
              <a:gd name="connsiteX10" fmla="*/ 0 w 72785"/>
              <a:gd name="connsiteY10" fmla="*/ 774681 h 923666"/>
              <a:gd name="connsiteX11" fmla="*/ 0 w 72785"/>
              <a:gd name="connsiteY11" fmla="*/ 774681 h 923666"/>
              <a:gd name="connsiteX0" fmla="*/ 71509 w 72785"/>
              <a:gd name="connsiteY0" fmla="*/ 0 h 922344"/>
              <a:gd name="connsiteX1" fmla="*/ 65222 w 72785"/>
              <a:gd name="connsiteY1" fmla="*/ 325942 h 922344"/>
              <a:gd name="connsiteX2" fmla="*/ 71250 w 72785"/>
              <a:gd name="connsiteY2" fmla="*/ 721062 h 922344"/>
              <a:gd name="connsiteX3" fmla="*/ 56014 w 72785"/>
              <a:gd name="connsiteY3" fmla="*/ 723517 h 922344"/>
              <a:gd name="connsiteX4" fmla="*/ 45488 w 72785"/>
              <a:gd name="connsiteY4" fmla="*/ 630391 h 922344"/>
              <a:gd name="connsiteX5" fmla="*/ 38435 w 72785"/>
              <a:gd name="connsiteY5" fmla="*/ 910232 h 922344"/>
              <a:gd name="connsiteX6" fmla="*/ 30181 w 72785"/>
              <a:gd name="connsiteY6" fmla="*/ 720741 h 922344"/>
              <a:gd name="connsiteX7" fmla="*/ 18673 w 72785"/>
              <a:gd name="connsiteY7" fmla="*/ 716232 h 922344"/>
              <a:gd name="connsiteX8" fmla="*/ 10920 w 72785"/>
              <a:gd name="connsiteY8" fmla="*/ 426544 h 922344"/>
              <a:gd name="connsiteX9" fmla="*/ 0 w 72785"/>
              <a:gd name="connsiteY9" fmla="*/ 773359 h 922344"/>
              <a:gd name="connsiteX10" fmla="*/ 0 w 72785"/>
              <a:gd name="connsiteY10" fmla="*/ 773359 h 922344"/>
              <a:gd name="connsiteX0" fmla="*/ 71509 w 71926"/>
              <a:gd name="connsiteY0" fmla="*/ 0 h 922344"/>
              <a:gd name="connsiteX1" fmla="*/ 65222 w 71926"/>
              <a:gd name="connsiteY1" fmla="*/ 325942 h 922344"/>
              <a:gd name="connsiteX2" fmla="*/ 70391 w 71926"/>
              <a:gd name="connsiteY2" fmla="*/ 813865 h 922344"/>
              <a:gd name="connsiteX3" fmla="*/ 56014 w 71926"/>
              <a:gd name="connsiteY3" fmla="*/ 723517 h 922344"/>
              <a:gd name="connsiteX4" fmla="*/ 45488 w 71926"/>
              <a:gd name="connsiteY4" fmla="*/ 630391 h 922344"/>
              <a:gd name="connsiteX5" fmla="*/ 38435 w 71926"/>
              <a:gd name="connsiteY5" fmla="*/ 910232 h 922344"/>
              <a:gd name="connsiteX6" fmla="*/ 30181 w 71926"/>
              <a:gd name="connsiteY6" fmla="*/ 720741 h 922344"/>
              <a:gd name="connsiteX7" fmla="*/ 18673 w 71926"/>
              <a:gd name="connsiteY7" fmla="*/ 716232 h 922344"/>
              <a:gd name="connsiteX8" fmla="*/ 10920 w 71926"/>
              <a:gd name="connsiteY8" fmla="*/ 426544 h 922344"/>
              <a:gd name="connsiteX9" fmla="*/ 0 w 71926"/>
              <a:gd name="connsiteY9" fmla="*/ 773359 h 922344"/>
              <a:gd name="connsiteX10" fmla="*/ 0 w 71926"/>
              <a:gd name="connsiteY10" fmla="*/ 773359 h 922344"/>
              <a:gd name="connsiteX0" fmla="*/ 67573 w 71926"/>
              <a:gd name="connsiteY0" fmla="*/ 0 h 725664"/>
              <a:gd name="connsiteX1" fmla="*/ 65222 w 71926"/>
              <a:gd name="connsiteY1" fmla="*/ 129262 h 725664"/>
              <a:gd name="connsiteX2" fmla="*/ 70391 w 71926"/>
              <a:gd name="connsiteY2" fmla="*/ 617185 h 725664"/>
              <a:gd name="connsiteX3" fmla="*/ 56014 w 71926"/>
              <a:gd name="connsiteY3" fmla="*/ 526837 h 725664"/>
              <a:gd name="connsiteX4" fmla="*/ 45488 w 71926"/>
              <a:gd name="connsiteY4" fmla="*/ 433711 h 725664"/>
              <a:gd name="connsiteX5" fmla="*/ 38435 w 71926"/>
              <a:gd name="connsiteY5" fmla="*/ 713552 h 725664"/>
              <a:gd name="connsiteX6" fmla="*/ 30181 w 71926"/>
              <a:gd name="connsiteY6" fmla="*/ 524061 h 725664"/>
              <a:gd name="connsiteX7" fmla="*/ 18673 w 71926"/>
              <a:gd name="connsiteY7" fmla="*/ 519552 h 725664"/>
              <a:gd name="connsiteX8" fmla="*/ 10920 w 71926"/>
              <a:gd name="connsiteY8" fmla="*/ 229864 h 725664"/>
              <a:gd name="connsiteX9" fmla="*/ 0 w 71926"/>
              <a:gd name="connsiteY9" fmla="*/ 576679 h 725664"/>
              <a:gd name="connsiteX10" fmla="*/ 0 w 71926"/>
              <a:gd name="connsiteY10" fmla="*/ 576679 h 725664"/>
              <a:gd name="connsiteX0" fmla="*/ 67573 w 72095"/>
              <a:gd name="connsiteY0" fmla="*/ 0 h 725664"/>
              <a:gd name="connsiteX1" fmla="*/ 65222 w 72095"/>
              <a:gd name="connsiteY1" fmla="*/ 129262 h 725664"/>
              <a:gd name="connsiteX2" fmla="*/ 70391 w 72095"/>
              <a:gd name="connsiteY2" fmla="*/ 617185 h 725664"/>
              <a:gd name="connsiteX3" fmla="*/ 54999 w 72095"/>
              <a:gd name="connsiteY3" fmla="*/ 526838 h 725664"/>
              <a:gd name="connsiteX4" fmla="*/ 45488 w 72095"/>
              <a:gd name="connsiteY4" fmla="*/ 433711 h 725664"/>
              <a:gd name="connsiteX5" fmla="*/ 38435 w 72095"/>
              <a:gd name="connsiteY5" fmla="*/ 713552 h 725664"/>
              <a:gd name="connsiteX6" fmla="*/ 30181 w 72095"/>
              <a:gd name="connsiteY6" fmla="*/ 524061 h 725664"/>
              <a:gd name="connsiteX7" fmla="*/ 18673 w 72095"/>
              <a:gd name="connsiteY7" fmla="*/ 519552 h 725664"/>
              <a:gd name="connsiteX8" fmla="*/ 10920 w 72095"/>
              <a:gd name="connsiteY8" fmla="*/ 229864 h 725664"/>
              <a:gd name="connsiteX9" fmla="*/ 0 w 72095"/>
              <a:gd name="connsiteY9" fmla="*/ 576679 h 725664"/>
              <a:gd name="connsiteX10" fmla="*/ 0 w 72095"/>
              <a:gd name="connsiteY10" fmla="*/ 576679 h 725664"/>
              <a:gd name="connsiteX0" fmla="*/ 67573 w 67573"/>
              <a:gd name="connsiteY0" fmla="*/ 0 h 725664"/>
              <a:gd name="connsiteX1" fmla="*/ 65222 w 67573"/>
              <a:gd name="connsiteY1" fmla="*/ 129262 h 725664"/>
              <a:gd name="connsiteX2" fmla="*/ 54999 w 67573"/>
              <a:gd name="connsiteY2" fmla="*/ 526838 h 725664"/>
              <a:gd name="connsiteX3" fmla="*/ 45488 w 67573"/>
              <a:gd name="connsiteY3" fmla="*/ 433711 h 725664"/>
              <a:gd name="connsiteX4" fmla="*/ 38435 w 67573"/>
              <a:gd name="connsiteY4" fmla="*/ 713552 h 725664"/>
              <a:gd name="connsiteX5" fmla="*/ 30181 w 67573"/>
              <a:gd name="connsiteY5" fmla="*/ 524061 h 725664"/>
              <a:gd name="connsiteX6" fmla="*/ 18673 w 67573"/>
              <a:gd name="connsiteY6" fmla="*/ 519552 h 725664"/>
              <a:gd name="connsiteX7" fmla="*/ 10920 w 67573"/>
              <a:gd name="connsiteY7" fmla="*/ 229864 h 725664"/>
              <a:gd name="connsiteX8" fmla="*/ 0 w 67573"/>
              <a:gd name="connsiteY8" fmla="*/ 576679 h 725664"/>
              <a:gd name="connsiteX9" fmla="*/ 0 w 67573"/>
              <a:gd name="connsiteY9" fmla="*/ 576679 h 725664"/>
              <a:gd name="connsiteX0" fmla="*/ 70478 w 70478"/>
              <a:gd name="connsiteY0" fmla="*/ 0 h 725663"/>
              <a:gd name="connsiteX1" fmla="*/ 65222 w 70478"/>
              <a:gd name="connsiteY1" fmla="*/ 129261 h 725663"/>
              <a:gd name="connsiteX2" fmla="*/ 54999 w 70478"/>
              <a:gd name="connsiteY2" fmla="*/ 526837 h 725663"/>
              <a:gd name="connsiteX3" fmla="*/ 45488 w 70478"/>
              <a:gd name="connsiteY3" fmla="*/ 433710 h 725663"/>
              <a:gd name="connsiteX4" fmla="*/ 38435 w 70478"/>
              <a:gd name="connsiteY4" fmla="*/ 713551 h 725663"/>
              <a:gd name="connsiteX5" fmla="*/ 30181 w 70478"/>
              <a:gd name="connsiteY5" fmla="*/ 524060 h 725663"/>
              <a:gd name="connsiteX6" fmla="*/ 18673 w 70478"/>
              <a:gd name="connsiteY6" fmla="*/ 519551 h 725663"/>
              <a:gd name="connsiteX7" fmla="*/ 10920 w 70478"/>
              <a:gd name="connsiteY7" fmla="*/ 229863 h 725663"/>
              <a:gd name="connsiteX8" fmla="*/ 0 w 70478"/>
              <a:gd name="connsiteY8" fmla="*/ 576678 h 725663"/>
              <a:gd name="connsiteX9" fmla="*/ 0 w 70478"/>
              <a:gd name="connsiteY9" fmla="*/ 576678 h 725663"/>
              <a:gd name="connsiteX0" fmla="*/ 70478 w 70478"/>
              <a:gd name="connsiteY0" fmla="*/ 0 h 725663"/>
              <a:gd name="connsiteX1" fmla="*/ 65222 w 70478"/>
              <a:gd name="connsiteY1" fmla="*/ 129261 h 725663"/>
              <a:gd name="connsiteX2" fmla="*/ 54999 w 70478"/>
              <a:gd name="connsiteY2" fmla="*/ 526837 h 725663"/>
              <a:gd name="connsiteX3" fmla="*/ 45488 w 70478"/>
              <a:gd name="connsiteY3" fmla="*/ 433710 h 725663"/>
              <a:gd name="connsiteX4" fmla="*/ 38435 w 70478"/>
              <a:gd name="connsiteY4" fmla="*/ 713551 h 725663"/>
              <a:gd name="connsiteX5" fmla="*/ 30181 w 70478"/>
              <a:gd name="connsiteY5" fmla="*/ 524060 h 725663"/>
              <a:gd name="connsiteX6" fmla="*/ 18673 w 70478"/>
              <a:gd name="connsiteY6" fmla="*/ 519551 h 725663"/>
              <a:gd name="connsiteX7" fmla="*/ 10920 w 70478"/>
              <a:gd name="connsiteY7" fmla="*/ 229863 h 725663"/>
              <a:gd name="connsiteX8" fmla="*/ 0 w 70478"/>
              <a:gd name="connsiteY8" fmla="*/ 576678 h 725663"/>
              <a:gd name="connsiteX9" fmla="*/ 0 w 70478"/>
              <a:gd name="connsiteY9" fmla="*/ 576678 h 725663"/>
              <a:gd name="connsiteX0" fmla="*/ 69701 w 69701"/>
              <a:gd name="connsiteY0" fmla="*/ 0 h 725663"/>
              <a:gd name="connsiteX1" fmla="*/ 65222 w 69701"/>
              <a:gd name="connsiteY1" fmla="*/ 129261 h 725663"/>
              <a:gd name="connsiteX2" fmla="*/ 54999 w 69701"/>
              <a:gd name="connsiteY2" fmla="*/ 526837 h 725663"/>
              <a:gd name="connsiteX3" fmla="*/ 45488 w 69701"/>
              <a:gd name="connsiteY3" fmla="*/ 433710 h 725663"/>
              <a:gd name="connsiteX4" fmla="*/ 38435 w 69701"/>
              <a:gd name="connsiteY4" fmla="*/ 713551 h 725663"/>
              <a:gd name="connsiteX5" fmla="*/ 30181 w 69701"/>
              <a:gd name="connsiteY5" fmla="*/ 524060 h 725663"/>
              <a:gd name="connsiteX6" fmla="*/ 18673 w 69701"/>
              <a:gd name="connsiteY6" fmla="*/ 519551 h 725663"/>
              <a:gd name="connsiteX7" fmla="*/ 10920 w 69701"/>
              <a:gd name="connsiteY7" fmla="*/ 229863 h 725663"/>
              <a:gd name="connsiteX8" fmla="*/ 0 w 69701"/>
              <a:gd name="connsiteY8" fmla="*/ 576678 h 725663"/>
              <a:gd name="connsiteX9" fmla="*/ 0 w 69701"/>
              <a:gd name="connsiteY9" fmla="*/ 576678 h 725663"/>
              <a:gd name="connsiteX0" fmla="*/ 69701 w 69701"/>
              <a:gd name="connsiteY0" fmla="*/ 0 h 725663"/>
              <a:gd name="connsiteX1" fmla="*/ 65222 w 69701"/>
              <a:gd name="connsiteY1" fmla="*/ 129261 h 725663"/>
              <a:gd name="connsiteX2" fmla="*/ 45488 w 69701"/>
              <a:gd name="connsiteY2" fmla="*/ 433710 h 725663"/>
              <a:gd name="connsiteX3" fmla="*/ 38435 w 69701"/>
              <a:gd name="connsiteY3" fmla="*/ 713551 h 725663"/>
              <a:gd name="connsiteX4" fmla="*/ 30181 w 69701"/>
              <a:gd name="connsiteY4" fmla="*/ 524060 h 725663"/>
              <a:gd name="connsiteX5" fmla="*/ 18673 w 69701"/>
              <a:gd name="connsiteY5" fmla="*/ 519551 h 725663"/>
              <a:gd name="connsiteX6" fmla="*/ 10920 w 69701"/>
              <a:gd name="connsiteY6" fmla="*/ 229863 h 725663"/>
              <a:gd name="connsiteX7" fmla="*/ 0 w 69701"/>
              <a:gd name="connsiteY7" fmla="*/ 576678 h 725663"/>
              <a:gd name="connsiteX8" fmla="*/ 0 w 69701"/>
              <a:gd name="connsiteY8" fmla="*/ 576678 h 725663"/>
              <a:gd name="connsiteX0" fmla="*/ 69701 w 70433"/>
              <a:gd name="connsiteY0" fmla="*/ 0 h 713551"/>
              <a:gd name="connsiteX1" fmla="*/ 65222 w 70433"/>
              <a:gd name="connsiteY1" fmla="*/ 129261 h 713551"/>
              <a:gd name="connsiteX2" fmla="*/ 38435 w 70433"/>
              <a:gd name="connsiteY2" fmla="*/ 713551 h 713551"/>
              <a:gd name="connsiteX3" fmla="*/ 30181 w 70433"/>
              <a:gd name="connsiteY3" fmla="*/ 524060 h 713551"/>
              <a:gd name="connsiteX4" fmla="*/ 18673 w 70433"/>
              <a:gd name="connsiteY4" fmla="*/ 519551 h 713551"/>
              <a:gd name="connsiteX5" fmla="*/ 10920 w 70433"/>
              <a:gd name="connsiteY5" fmla="*/ 229863 h 713551"/>
              <a:gd name="connsiteX6" fmla="*/ 0 w 70433"/>
              <a:gd name="connsiteY6" fmla="*/ 576678 h 713551"/>
              <a:gd name="connsiteX7" fmla="*/ 0 w 70433"/>
              <a:gd name="connsiteY7" fmla="*/ 576678 h 713551"/>
              <a:gd name="connsiteX0" fmla="*/ 69701 w 69701"/>
              <a:gd name="connsiteY0" fmla="*/ 0 h 713551"/>
              <a:gd name="connsiteX1" fmla="*/ 38435 w 69701"/>
              <a:gd name="connsiteY1" fmla="*/ 713551 h 713551"/>
              <a:gd name="connsiteX2" fmla="*/ 30181 w 69701"/>
              <a:gd name="connsiteY2" fmla="*/ 524060 h 713551"/>
              <a:gd name="connsiteX3" fmla="*/ 18673 w 69701"/>
              <a:gd name="connsiteY3" fmla="*/ 519551 h 713551"/>
              <a:gd name="connsiteX4" fmla="*/ 10920 w 69701"/>
              <a:gd name="connsiteY4" fmla="*/ 229863 h 713551"/>
              <a:gd name="connsiteX5" fmla="*/ 0 w 69701"/>
              <a:gd name="connsiteY5" fmla="*/ 576678 h 713551"/>
              <a:gd name="connsiteX6" fmla="*/ 0 w 69701"/>
              <a:gd name="connsiteY6" fmla="*/ 576678 h 713551"/>
              <a:gd name="connsiteX0" fmla="*/ 38435 w 38435"/>
              <a:gd name="connsiteY0" fmla="*/ 493209 h 493209"/>
              <a:gd name="connsiteX1" fmla="*/ 30181 w 38435"/>
              <a:gd name="connsiteY1" fmla="*/ 303718 h 493209"/>
              <a:gd name="connsiteX2" fmla="*/ 18673 w 38435"/>
              <a:gd name="connsiteY2" fmla="*/ 299209 h 493209"/>
              <a:gd name="connsiteX3" fmla="*/ 10920 w 38435"/>
              <a:gd name="connsiteY3" fmla="*/ 9521 h 493209"/>
              <a:gd name="connsiteX4" fmla="*/ 0 w 38435"/>
              <a:gd name="connsiteY4" fmla="*/ 356336 h 493209"/>
              <a:gd name="connsiteX5" fmla="*/ 0 w 38435"/>
              <a:gd name="connsiteY5" fmla="*/ 356336 h 493209"/>
              <a:gd name="connsiteX0" fmla="*/ 30181 w 30181"/>
              <a:gd name="connsiteY0" fmla="*/ 303718 h 356336"/>
              <a:gd name="connsiteX1" fmla="*/ 18673 w 30181"/>
              <a:gd name="connsiteY1" fmla="*/ 299209 h 356336"/>
              <a:gd name="connsiteX2" fmla="*/ 10920 w 30181"/>
              <a:gd name="connsiteY2" fmla="*/ 9521 h 356336"/>
              <a:gd name="connsiteX3" fmla="*/ 0 w 30181"/>
              <a:gd name="connsiteY3" fmla="*/ 356336 h 356336"/>
              <a:gd name="connsiteX4" fmla="*/ 0 w 30181"/>
              <a:gd name="connsiteY4" fmla="*/ 356336 h 356336"/>
              <a:gd name="connsiteX0" fmla="*/ 30181 w 30181"/>
              <a:gd name="connsiteY0" fmla="*/ 302266 h 403972"/>
              <a:gd name="connsiteX1" fmla="*/ 18673 w 30181"/>
              <a:gd name="connsiteY1" fmla="*/ 297757 h 403972"/>
              <a:gd name="connsiteX2" fmla="*/ 10920 w 30181"/>
              <a:gd name="connsiteY2" fmla="*/ 8069 h 403972"/>
              <a:gd name="connsiteX3" fmla="*/ 5250 w 30181"/>
              <a:gd name="connsiteY3" fmla="*/ 346170 h 403972"/>
              <a:gd name="connsiteX4" fmla="*/ 0 w 30181"/>
              <a:gd name="connsiteY4" fmla="*/ 354884 h 403972"/>
              <a:gd name="connsiteX5" fmla="*/ 0 w 30181"/>
              <a:gd name="connsiteY5" fmla="*/ 354884 h 403972"/>
              <a:gd name="connsiteX0" fmla="*/ 30181 w 30181"/>
              <a:gd name="connsiteY0" fmla="*/ 302266 h 403972"/>
              <a:gd name="connsiteX1" fmla="*/ 18673 w 30181"/>
              <a:gd name="connsiteY1" fmla="*/ 297757 h 403972"/>
              <a:gd name="connsiteX2" fmla="*/ 10920 w 30181"/>
              <a:gd name="connsiteY2" fmla="*/ 8069 h 403972"/>
              <a:gd name="connsiteX3" fmla="*/ 5250 w 30181"/>
              <a:gd name="connsiteY3" fmla="*/ 346170 h 403972"/>
              <a:gd name="connsiteX4" fmla="*/ 0 w 30181"/>
              <a:gd name="connsiteY4" fmla="*/ 354884 h 403972"/>
              <a:gd name="connsiteX5" fmla="*/ 2200 w 30181"/>
              <a:gd name="connsiteY5" fmla="*/ 354885 h 403972"/>
              <a:gd name="connsiteX0" fmla="*/ 30181 w 30181"/>
              <a:gd name="connsiteY0" fmla="*/ 302266 h 403972"/>
              <a:gd name="connsiteX1" fmla="*/ 18673 w 30181"/>
              <a:gd name="connsiteY1" fmla="*/ 297757 h 403972"/>
              <a:gd name="connsiteX2" fmla="*/ 10920 w 30181"/>
              <a:gd name="connsiteY2" fmla="*/ 8069 h 403972"/>
              <a:gd name="connsiteX3" fmla="*/ 5250 w 30181"/>
              <a:gd name="connsiteY3" fmla="*/ 346170 h 403972"/>
              <a:gd name="connsiteX4" fmla="*/ 0 w 30181"/>
              <a:gd name="connsiteY4" fmla="*/ 354884 h 403972"/>
              <a:gd name="connsiteX0" fmla="*/ 28095 w 28095"/>
              <a:gd name="connsiteY0" fmla="*/ 302266 h 403973"/>
              <a:gd name="connsiteX1" fmla="*/ 16587 w 28095"/>
              <a:gd name="connsiteY1" fmla="*/ 297757 h 403973"/>
              <a:gd name="connsiteX2" fmla="*/ 8834 w 28095"/>
              <a:gd name="connsiteY2" fmla="*/ 8069 h 403973"/>
              <a:gd name="connsiteX3" fmla="*/ 3164 w 28095"/>
              <a:gd name="connsiteY3" fmla="*/ 346170 h 403973"/>
              <a:gd name="connsiteX4" fmla="*/ 0 w 28095"/>
              <a:gd name="connsiteY4" fmla="*/ 354885 h 403973"/>
              <a:gd name="connsiteX0" fmla="*/ 25541 w 25541"/>
              <a:gd name="connsiteY0" fmla="*/ 205998 h 403973"/>
              <a:gd name="connsiteX1" fmla="*/ 16587 w 25541"/>
              <a:gd name="connsiteY1" fmla="*/ 297757 h 403973"/>
              <a:gd name="connsiteX2" fmla="*/ 8834 w 25541"/>
              <a:gd name="connsiteY2" fmla="*/ 8069 h 403973"/>
              <a:gd name="connsiteX3" fmla="*/ 3164 w 25541"/>
              <a:gd name="connsiteY3" fmla="*/ 346170 h 403973"/>
              <a:gd name="connsiteX4" fmla="*/ 0 w 25541"/>
              <a:gd name="connsiteY4" fmla="*/ 354885 h 403973"/>
              <a:gd name="connsiteX0" fmla="*/ 25541 w 25541"/>
              <a:gd name="connsiteY0" fmla="*/ 205998 h 403973"/>
              <a:gd name="connsiteX1" fmla="*/ 16587 w 25541"/>
              <a:gd name="connsiteY1" fmla="*/ 297757 h 403973"/>
              <a:gd name="connsiteX2" fmla="*/ 8834 w 25541"/>
              <a:gd name="connsiteY2" fmla="*/ 8069 h 403973"/>
              <a:gd name="connsiteX3" fmla="*/ 3164 w 25541"/>
              <a:gd name="connsiteY3" fmla="*/ 346170 h 403973"/>
              <a:gd name="connsiteX4" fmla="*/ 0 w 25541"/>
              <a:gd name="connsiteY4" fmla="*/ 354885 h 403973"/>
              <a:gd name="connsiteX0" fmla="*/ 25541 w 25541"/>
              <a:gd name="connsiteY0" fmla="*/ 205998 h 403973"/>
              <a:gd name="connsiteX1" fmla="*/ 16587 w 25541"/>
              <a:gd name="connsiteY1" fmla="*/ 297757 h 403973"/>
              <a:gd name="connsiteX2" fmla="*/ 8834 w 25541"/>
              <a:gd name="connsiteY2" fmla="*/ 8069 h 403973"/>
              <a:gd name="connsiteX3" fmla="*/ 3164 w 25541"/>
              <a:gd name="connsiteY3" fmla="*/ 346170 h 403973"/>
              <a:gd name="connsiteX4" fmla="*/ 0 w 25541"/>
              <a:gd name="connsiteY4" fmla="*/ 354885 h 403973"/>
              <a:gd name="connsiteX0" fmla="*/ 25541 w 25541"/>
              <a:gd name="connsiteY0" fmla="*/ 219042 h 495284"/>
              <a:gd name="connsiteX1" fmla="*/ 16587 w 25541"/>
              <a:gd name="connsiteY1" fmla="*/ 310801 h 495284"/>
              <a:gd name="connsiteX2" fmla="*/ 8834 w 25541"/>
              <a:gd name="connsiteY2" fmla="*/ 21113 h 495284"/>
              <a:gd name="connsiteX3" fmla="*/ 4105 w 25541"/>
              <a:gd name="connsiteY3" fmla="*/ 437481 h 495284"/>
              <a:gd name="connsiteX4" fmla="*/ 0 w 25541"/>
              <a:gd name="connsiteY4" fmla="*/ 367929 h 495284"/>
              <a:gd name="connsiteX0" fmla="*/ 25541 w 25541"/>
              <a:gd name="connsiteY0" fmla="*/ 0 h 499424"/>
              <a:gd name="connsiteX1" fmla="*/ 16587 w 25541"/>
              <a:gd name="connsiteY1" fmla="*/ 91759 h 499424"/>
              <a:gd name="connsiteX2" fmla="*/ 10722 w 25541"/>
              <a:gd name="connsiteY2" fmla="*/ 478311 h 499424"/>
              <a:gd name="connsiteX3" fmla="*/ 4105 w 25541"/>
              <a:gd name="connsiteY3" fmla="*/ 218439 h 499424"/>
              <a:gd name="connsiteX4" fmla="*/ 0 w 25541"/>
              <a:gd name="connsiteY4" fmla="*/ 148887 h 499424"/>
              <a:gd name="connsiteX0" fmla="*/ 25541 w 25541"/>
              <a:gd name="connsiteY0" fmla="*/ 0 h 499424"/>
              <a:gd name="connsiteX1" fmla="*/ 16587 w 25541"/>
              <a:gd name="connsiteY1" fmla="*/ 91759 h 499424"/>
              <a:gd name="connsiteX2" fmla="*/ 10722 w 25541"/>
              <a:gd name="connsiteY2" fmla="*/ 478311 h 499424"/>
              <a:gd name="connsiteX3" fmla="*/ 4105 w 25541"/>
              <a:gd name="connsiteY3" fmla="*/ 218439 h 499424"/>
              <a:gd name="connsiteX4" fmla="*/ 0 w 25541"/>
              <a:gd name="connsiteY4" fmla="*/ 148887 h 499424"/>
              <a:gd name="connsiteX0" fmla="*/ 25541 w 25541"/>
              <a:gd name="connsiteY0" fmla="*/ 0 h 499424"/>
              <a:gd name="connsiteX1" fmla="*/ 16587 w 25541"/>
              <a:gd name="connsiteY1" fmla="*/ 91759 h 499424"/>
              <a:gd name="connsiteX2" fmla="*/ 10722 w 25541"/>
              <a:gd name="connsiteY2" fmla="*/ 478311 h 499424"/>
              <a:gd name="connsiteX3" fmla="*/ 4105 w 25541"/>
              <a:gd name="connsiteY3" fmla="*/ 218439 h 499424"/>
              <a:gd name="connsiteX4" fmla="*/ 0 w 25541"/>
              <a:gd name="connsiteY4" fmla="*/ 148887 h 499424"/>
              <a:gd name="connsiteX0" fmla="*/ 26611 w 26611"/>
              <a:gd name="connsiteY0" fmla="*/ 186654 h 447645"/>
              <a:gd name="connsiteX1" fmla="*/ 16587 w 26611"/>
              <a:gd name="connsiteY1" fmla="*/ 39980 h 447645"/>
              <a:gd name="connsiteX2" fmla="*/ 10722 w 26611"/>
              <a:gd name="connsiteY2" fmla="*/ 426532 h 447645"/>
              <a:gd name="connsiteX3" fmla="*/ 4105 w 26611"/>
              <a:gd name="connsiteY3" fmla="*/ 166660 h 447645"/>
              <a:gd name="connsiteX4" fmla="*/ 0 w 26611"/>
              <a:gd name="connsiteY4" fmla="*/ 97108 h 447645"/>
              <a:gd name="connsiteX0" fmla="*/ 25585 w 25585"/>
              <a:gd name="connsiteY0" fmla="*/ 186654 h 447645"/>
              <a:gd name="connsiteX1" fmla="*/ 16587 w 25585"/>
              <a:gd name="connsiteY1" fmla="*/ 39980 h 447645"/>
              <a:gd name="connsiteX2" fmla="*/ 10722 w 25585"/>
              <a:gd name="connsiteY2" fmla="*/ 426532 h 447645"/>
              <a:gd name="connsiteX3" fmla="*/ 4105 w 25585"/>
              <a:gd name="connsiteY3" fmla="*/ 166660 h 447645"/>
              <a:gd name="connsiteX4" fmla="*/ 0 w 25585"/>
              <a:gd name="connsiteY4" fmla="*/ 97108 h 447645"/>
              <a:gd name="connsiteX0" fmla="*/ 25585 w 25585"/>
              <a:gd name="connsiteY0" fmla="*/ 186654 h 447645"/>
              <a:gd name="connsiteX1" fmla="*/ 16587 w 25585"/>
              <a:gd name="connsiteY1" fmla="*/ 39980 h 447645"/>
              <a:gd name="connsiteX2" fmla="*/ 10722 w 25585"/>
              <a:gd name="connsiteY2" fmla="*/ 426532 h 447645"/>
              <a:gd name="connsiteX3" fmla="*/ 4105 w 25585"/>
              <a:gd name="connsiteY3" fmla="*/ 166660 h 447645"/>
              <a:gd name="connsiteX4" fmla="*/ 0 w 25585"/>
              <a:gd name="connsiteY4" fmla="*/ 97108 h 447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85" h="447645">
                <a:moveTo>
                  <a:pt x="25585" y="186654"/>
                </a:moveTo>
                <a:cubicBezTo>
                  <a:pt x="19465" y="179730"/>
                  <a:pt x="19064" y="0"/>
                  <a:pt x="16587" y="39980"/>
                </a:cubicBezTo>
                <a:cubicBezTo>
                  <a:pt x="14110" y="79960"/>
                  <a:pt x="12802" y="405419"/>
                  <a:pt x="10722" y="426532"/>
                </a:cubicBezTo>
                <a:cubicBezTo>
                  <a:pt x="8642" y="447645"/>
                  <a:pt x="6289" y="317967"/>
                  <a:pt x="4105" y="166660"/>
                </a:cubicBezTo>
                <a:cubicBezTo>
                  <a:pt x="2995" y="72215"/>
                  <a:pt x="2265" y="32360"/>
                  <a:pt x="0" y="97108"/>
                </a:cubicBezTo>
              </a:path>
            </a:pathLst>
          </a:custGeom>
          <a:ln w="38100" cap="rnd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 flipH="1">
            <a:off x="2921327" y="3663949"/>
            <a:ext cx="891892" cy="547123"/>
          </a:xfrm>
          <a:custGeom>
            <a:avLst/>
            <a:gdLst>
              <a:gd name="connsiteX0" fmla="*/ 76200 w 76200"/>
              <a:gd name="connsiteY0" fmla="*/ 0 h 516467"/>
              <a:gd name="connsiteX1" fmla="*/ 0 w 76200"/>
              <a:gd name="connsiteY1" fmla="*/ 516467 h 516467"/>
              <a:gd name="connsiteX2" fmla="*/ 0 w 76200"/>
              <a:gd name="connsiteY2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0 w 76200"/>
              <a:gd name="connsiteY2" fmla="*/ 516467 h 516467"/>
              <a:gd name="connsiteX3" fmla="*/ 0 w 76200"/>
              <a:gd name="connsiteY3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0 w 76200"/>
              <a:gd name="connsiteY2" fmla="*/ 516467 h 516467"/>
              <a:gd name="connsiteX3" fmla="*/ 0 w 76200"/>
              <a:gd name="connsiteY3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10920 w 76200"/>
              <a:gd name="connsiteY2" fmla="*/ 169652 h 516467"/>
              <a:gd name="connsiteX3" fmla="*/ 0 w 76200"/>
              <a:gd name="connsiteY3" fmla="*/ 516467 h 516467"/>
              <a:gd name="connsiteX4" fmla="*/ 0 w 76200"/>
              <a:gd name="connsiteY4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18673 w 76200"/>
              <a:gd name="connsiteY2" fmla="*/ 459340 h 516467"/>
              <a:gd name="connsiteX3" fmla="*/ 10920 w 76200"/>
              <a:gd name="connsiteY3" fmla="*/ 169652 h 516467"/>
              <a:gd name="connsiteX4" fmla="*/ 0 w 76200"/>
              <a:gd name="connsiteY4" fmla="*/ 516467 h 516467"/>
              <a:gd name="connsiteX5" fmla="*/ 0 w 76200"/>
              <a:gd name="connsiteY5" fmla="*/ 516467 h 516467"/>
              <a:gd name="connsiteX0" fmla="*/ 76200 w 76200"/>
              <a:gd name="connsiteY0" fmla="*/ 0 h 516467"/>
              <a:gd name="connsiteX1" fmla="*/ 23073 w 76200"/>
              <a:gd name="connsiteY1" fmla="*/ 174468 h 516467"/>
              <a:gd name="connsiteX2" fmla="*/ 30228 w 76200"/>
              <a:gd name="connsiteY2" fmla="*/ 360212 h 516467"/>
              <a:gd name="connsiteX3" fmla="*/ 18673 w 76200"/>
              <a:gd name="connsiteY3" fmla="*/ 459340 h 516467"/>
              <a:gd name="connsiteX4" fmla="*/ 10920 w 76200"/>
              <a:gd name="connsiteY4" fmla="*/ 169652 h 516467"/>
              <a:gd name="connsiteX5" fmla="*/ 0 w 76200"/>
              <a:gd name="connsiteY5" fmla="*/ 516467 h 516467"/>
              <a:gd name="connsiteX6" fmla="*/ 0 w 76200"/>
              <a:gd name="connsiteY6" fmla="*/ 516467 h 516467"/>
              <a:gd name="connsiteX0" fmla="*/ 76200 w 76200"/>
              <a:gd name="connsiteY0" fmla="*/ 0 h 516467"/>
              <a:gd name="connsiteX1" fmla="*/ 33807 w 76200"/>
              <a:gd name="connsiteY1" fmla="*/ 60604 h 516467"/>
              <a:gd name="connsiteX2" fmla="*/ 30228 w 76200"/>
              <a:gd name="connsiteY2" fmla="*/ 360212 h 516467"/>
              <a:gd name="connsiteX3" fmla="*/ 18673 w 76200"/>
              <a:gd name="connsiteY3" fmla="*/ 459340 h 516467"/>
              <a:gd name="connsiteX4" fmla="*/ 10920 w 76200"/>
              <a:gd name="connsiteY4" fmla="*/ 169652 h 516467"/>
              <a:gd name="connsiteX5" fmla="*/ 0 w 76200"/>
              <a:gd name="connsiteY5" fmla="*/ 516467 h 516467"/>
              <a:gd name="connsiteX6" fmla="*/ 0 w 76200"/>
              <a:gd name="connsiteY6" fmla="*/ 516467 h 516467"/>
              <a:gd name="connsiteX0" fmla="*/ 76200 w 76200"/>
              <a:gd name="connsiteY0" fmla="*/ 0 h 681614"/>
              <a:gd name="connsiteX1" fmla="*/ 36121 w 76200"/>
              <a:gd name="connsiteY1" fmla="*/ 653339 h 681614"/>
              <a:gd name="connsiteX2" fmla="*/ 30228 w 76200"/>
              <a:gd name="connsiteY2" fmla="*/ 360212 h 681614"/>
              <a:gd name="connsiteX3" fmla="*/ 18673 w 76200"/>
              <a:gd name="connsiteY3" fmla="*/ 459340 h 681614"/>
              <a:gd name="connsiteX4" fmla="*/ 10920 w 76200"/>
              <a:gd name="connsiteY4" fmla="*/ 169652 h 681614"/>
              <a:gd name="connsiteX5" fmla="*/ 0 w 76200"/>
              <a:gd name="connsiteY5" fmla="*/ 516467 h 681614"/>
              <a:gd name="connsiteX6" fmla="*/ 0 w 76200"/>
              <a:gd name="connsiteY6" fmla="*/ 516467 h 681614"/>
              <a:gd name="connsiteX0" fmla="*/ 76200 w 76200"/>
              <a:gd name="connsiteY0" fmla="*/ 0 h 681614"/>
              <a:gd name="connsiteX1" fmla="*/ 36121 w 76200"/>
              <a:gd name="connsiteY1" fmla="*/ 653339 h 681614"/>
              <a:gd name="connsiteX2" fmla="*/ 30181 w 76200"/>
              <a:gd name="connsiteY2" fmla="*/ 463849 h 681614"/>
              <a:gd name="connsiteX3" fmla="*/ 18673 w 76200"/>
              <a:gd name="connsiteY3" fmla="*/ 459340 h 681614"/>
              <a:gd name="connsiteX4" fmla="*/ 10920 w 76200"/>
              <a:gd name="connsiteY4" fmla="*/ 169652 h 681614"/>
              <a:gd name="connsiteX5" fmla="*/ 0 w 76200"/>
              <a:gd name="connsiteY5" fmla="*/ 516467 h 681614"/>
              <a:gd name="connsiteX6" fmla="*/ 0 w 76200"/>
              <a:gd name="connsiteY6" fmla="*/ 516467 h 681614"/>
              <a:gd name="connsiteX0" fmla="*/ 76200 w 76200"/>
              <a:gd name="connsiteY0" fmla="*/ 0 h 681614"/>
              <a:gd name="connsiteX1" fmla="*/ 36121 w 76200"/>
              <a:gd name="connsiteY1" fmla="*/ 653339 h 681614"/>
              <a:gd name="connsiteX2" fmla="*/ 30181 w 76200"/>
              <a:gd name="connsiteY2" fmla="*/ 463849 h 681614"/>
              <a:gd name="connsiteX3" fmla="*/ 18673 w 76200"/>
              <a:gd name="connsiteY3" fmla="*/ 459340 h 681614"/>
              <a:gd name="connsiteX4" fmla="*/ 10920 w 76200"/>
              <a:gd name="connsiteY4" fmla="*/ 169652 h 681614"/>
              <a:gd name="connsiteX5" fmla="*/ 0 w 76200"/>
              <a:gd name="connsiteY5" fmla="*/ 516467 h 681614"/>
              <a:gd name="connsiteX6" fmla="*/ 0 w 76200"/>
              <a:gd name="connsiteY6" fmla="*/ 516467 h 681614"/>
              <a:gd name="connsiteX0" fmla="*/ 76200 w 76200"/>
              <a:gd name="connsiteY0" fmla="*/ 0 h 681615"/>
              <a:gd name="connsiteX1" fmla="*/ 38435 w 76200"/>
              <a:gd name="connsiteY1" fmla="*/ 653340 h 681615"/>
              <a:gd name="connsiteX2" fmla="*/ 30181 w 76200"/>
              <a:gd name="connsiteY2" fmla="*/ 463849 h 681615"/>
              <a:gd name="connsiteX3" fmla="*/ 18673 w 76200"/>
              <a:gd name="connsiteY3" fmla="*/ 459340 h 681615"/>
              <a:gd name="connsiteX4" fmla="*/ 10920 w 76200"/>
              <a:gd name="connsiteY4" fmla="*/ 169652 h 681615"/>
              <a:gd name="connsiteX5" fmla="*/ 0 w 76200"/>
              <a:gd name="connsiteY5" fmla="*/ 516467 h 681615"/>
              <a:gd name="connsiteX6" fmla="*/ 0 w 76200"/>
              <a:gd name="connsiteY6" fmla="*/ 516467 h 681615"/>
              <a:gd name="connsiteX0" fmla="*/ 76200 w 76200"/>
              <a:gd name="connsiteY0" fmla="*/ 0 h 653340"/>
              <a:gd name="connsiteX1" fmla="*/ 38435 w 76200"/>
              <a:gd name="connsiteY1" fmla="*/ 653340 h 653340"/>
              <a:gd name="connsiteX2" fmla="*/ 30181 w 76200"/>
              <a:gd name="connsiteY2" fmla="*/ 463849 h 653340"/>
              <a:gd name="connsiteX3" fmla="*/ 18673 w 76200"/>
              <a:gd name="connsiteY3" fmla="*/ 459340 h 653340"/>
              <a:gd name="connsiteX4" fmla="*/ 10920 w 76200"/>
              <a:gd name="connsiteY4" fmla="*/ 169652 h 653340"/>
              <a:gd name="connsiteX5" fmla="*/ 0 w 76200"/>
              <a:gd name="connsiteY5" fmla="*/ 516467 h 653340"/>
              <a:gd name="connsiteX6" fmla="*/ 0 w 76200"/>
              <a:gd name="connsiteY6" fmla="*/ 516467 h 653340"/>
              <a:gd name="connsiteX0" fmla="*/ 76200 w 76200"/>
              <a:gd name="connsiteY0" fmla="*/ 0 h 664965"/>
              <a:gd name="connsiteX1" fmla="*/ 38435 w 76200"/>
              <a:gd name="connsiteY1" fmla="*/ 653340 h 664965"/>
              <a:gd name="connsiteX2" fmla="*/ 30181 w 76200"/>
              <a:gd name="connsiteY2" fmla="*/ 463849 h 664965"/>
              <a:gd name="connsiteX3" fmla="*/ 18673 w 76200"/>
              <a:gd name="connsiteY3" fmla="*/ 459340 h 664965"/>
              <a:gd name="connsiteX4" fmla="*/ 10920 w 76200"/>
              <a:gd name="connsiteY4" fmla="*/ 169652 h 664965"/>
              <a:gd name="connsiteX5" fmla="*/ 0 w 76200"/>
              <a:gd name="connsiteY5" fmla="*/ 516467 h 664965"/>
              <a:gd name="connsiteX6" fmla="*/ 0 w 76200"/>
              <a:gd name="connsiteY6" fmla="*/ 516467 h 664965"/>
              <a:gd name="connsiteX0" fmla="*/ 76200 w 76200"/>
              <a:gd name="connsiteY0" fmla="*/ 0 h 665452"/>
              <a:gd name="connsiteX1" fmla="*/ 45488 w 76200"/>
              <a:gd name="connsiteY1" fmla="*/ 373499 h 665452"/>
              <a:gd name="connsiteX2" fmla="*/ 38435 w 76200"/>
              <a:gd name="connsiteY2" fmla="*/ 653340 h 665452"/>
              <a:gd name="connsiteX3" fmla="*/ 30181 w 76200"/>
              <a:gd name="connsiteY3" fmla="*/ 463849 h 665452"/>
              <a:gd name="connsiteX4" fmla="*/ 18673 w 76200"/>
              <a:gd name="connsiteY4" fmla="*/ 459340 h 665452"/>
              <a:gd name="connsiteX5" fmla="*/ 10920 w 76200"/>
              <a:gd name="connsiteY5" fmla="*/ 169652 h 665452"/>
              <a:gd name="connsiteX6" fmla="*/ 0 w 76200"/>
              <a:gd name="connsiteY6" fmla="*/ 516467 h 665452"/>
              <a:gd name="connsiteX7" fmla="*/ 0 w 76200"/>
              <a:gd name="connsiteY7" fmla="*/ 516467 h 665452"/>
              <a:gd name="connsiteX0" fmla="*/ 76200 w 76200"/>
              <a:gd name="connsiteY0" fmla="*/ 0 h 665452"/>
              <a:gd name="connsiteX1" fmla="*/ 45488 w 76200"/>
              <a:gd name="connsiteY1" fmla="*/ 373499 h 665452"/>
              <a:gd name="connsiteX2" fmla="*/ 38435 w 76200"/>
              <a:gd name="connsiteY2" fmla="*/ 653340 h 665452"/>
              <a:gd name="connsiteX3" fmla="*/ 30181 w 76200"/>
              <a:gd name="connsiteY3" fmla="*/ 463849 h 665452"/>
              <a:gd name="connsiteX4" fmla="*/ 18673 w 76200"/>
              <a:gd name="connsiteY4" fmla="*/ 459340 h 665452"/>
              <a:gd name="connsiteX5" fmla="*/ 10920 w 76200"/>
              <a:gd name="connsiteY5" fmla="*/ 169652 h 665452"/>
              <a:gd name="connsiteX6" fmla="*/ 0 w 76200"/>
              <a:gd name="connsiteY6" fmla="*/ 516467 h 665452"/>
              <a:gd name="connsiteX7" fmla="*/ 0 w 76200"/>
              <a:gd name="connsiteY7" fmla="*/ 516467 h 665452"/>
              <a:gd name="connsiteX0" fmla="*/ 76200 w 76200"/>
              <a:gd name="connsiteY0" fmla="*/ 0 h 665452"/>
              <a:gd name="connsiteX1" fmla="*/ 56014 w 76200"/>
              <a:gd name="connsiteY1" fmla="*/ 466625 h 665452"/>
              <a:gd name="connsiteX2" fmla="*/ 45488 w 76200"/>
              <a:gd name="connsiteY2" fmla="*/ 373499 h 665452"/>
              <a:gd name="connsiteX3" fmla="*/ 38435 w 76200"/>
              <a:gd name="connsiteY3" fmla="*/ 653340 h 665452"/>
              <a:gd name="connsiteX4" fmla="*/ 30181 w 76200"/>
              <a:gd name="connsiteY4" fmla="*/ 463849 h 665452"/>
              <a:gd name="connsiteX5" fmla="*/ 18673 w 76200"/>
              <a:gd name="connsiteY5" fmla="*/ 459340 h 665452"/>
              <a:gd name="connsiteX6" fmla="*/ 10920 w 76200"/>
              <a:gd name="connsiteY6" fmla="*/ 169652 h 665452"/>
              <a:gd name="connsiteX7" fmla="*/ 0 w 76200"/>
              <a:gd name="connsiteY7" fmla="*/ 516467 h 665452"/>
              <a:gd name="connsiteX8" fmla="*/ 0 w 76200"/>
              <a:gd name="connsiteY8" fmla="*/ 516467 h 665452"/>
              <a:gd name="connsiteX0" fmla="*/ 76200 w 76200"/>
              <a:gd name="connsiteY0" fmla="*/ 0 h 665452"/>
              <a:gd name="connsiteX1" fmla="*/ 68936 w 76200"/>
              <a:gd name="connsiteY1" fmla="*/ 464169 h 665452"/>
              <a:gd name="connsiteX2" fmla="*/ 56014 w 76200"/>
              <a:gd name="connsiteY2" fmla="*/ 466625 h 665452"/>
              <a:gd name="connsiteX3" fmla="*/ 45488 w 76200"/>
              <a:gd name="connsiteY3" fmla="*/ 373499 h 665452"/>
              <a:gd name="connsiteX4" fmla="*/ 38435 w 76200"/>
              <a:gd name="connsiteY4" fmla="*/ 653340 h 665452"/>
              <a:gd name="connsiteX5" fmla="*/ 30181 w 76200"/>
              <a:gd name="connsiteY5" fmla="*/ 463849 h 665452"/>
              <a:gd name="connsiteX6" fmla="*/ 18673 w 76200"/>
              <a:gd name="connsiteY6" fmla="*/ 459340 h 665452"/>
              <a:gd name="connsiteX7" fmla="*/ 10920 w 76200"/>
              <a:gd name="connsiteY7" fmla="*/ 169652 h 665452"/>
              <a:gd name="connsiteX8" fmla="*/ 0 w 76200"/>
              <a:gd name="connsiteY8" fmla="*/ 516467 h 665452"/>
              <a:gd name="connsiteX9" fmla="*/ 0 w 76200"/>
              <a:gd name="connsiteY9" fmla="*/ 516467 h 665452"/>
              <a:gd name="connsiteX0" fmla="*/ 76200 w 76200"/>
              <a:gd name="connsiteY0" fmla="*/ 8311 h 673763"/>
              <a:gd name="connsiteX1" fmla="*/ 65222 w 76200"/>
              <a:gd name="connsiteY1" fmla="*/ 77361 h 673763"/>
              <a:gd name="connsiteX2" fmla="*/ 68936 w 76200"/>
              <a:gd name="connsiteY2" fmla="*/ 472480 h 673763"/>
              <a:gd name="connsiteX3" fmla="*/ 56014 w 76200"/>
              <a:gd name="connsiteY3" fmla="*/ 474936 h 673763"/>
              <a:gd name="connsiteX4" fmla="*/ 45488 w 76200"/>
              <a:gd name="connsiteY4" fmla="*/ 381810 h 673763"/>
              <a:gd name="connsiteX5" fmla="*/ 38435 w 76200"/>
              <a:gd name="connsiteY5" fmla="*/ 661651 h 673763"/>
              <a:gd name="connsiteX6" fmla="*/ 30181 w 76200"/>
              <a:gd name="connsiteY6" fmla="*/ 472160 h 673763"/>
              <a:gd name="connsiteX7" fmla="*/ 18673 w 76200"/>
              <a:gd name="connsiteY7" fmla="*/ 467651 h 673763"/>
              <a:gd name="connsiteX8" fmla="*/ 10920 w 76200"/>
              <a:gd name="connsiteY8" fmla="*/ 177963 h 673763"/>
              <a:gd name="connsiteX9" fmla="*/ 0 w 76200"/>
              <a:gd name="connsiteY9" fmla="*/ 524778 h 673763"/>
              <a:gd name="connsiteX10" fmla="*/ 0 w 76200"/>
              <a:gd name="connsiteY10" fmla="*/ 524778 h 673763"/>
              <a:gd name="connsiteX0" fmla="*/ 76200 w 76200"/>
              <a:gd name="connsiteY0" fmla="*/ 8312 h 673764"/>
              <a:gd name="connsiteX1" fmla="*/ 65222 w 76200"/>
              <a:gd name="connsiteY1" fmla="*/ 77362 h 673764"/>
              <a:gd name="connsiteX2" fmla="*/ 71250 w 76200"/>
              <a:gd name="connsiteY2" fmla="*/ 472482 h 673764"/>
              <a:gd name="connsiteX3" fmla="*/ 56014 w 76200"/>
              <a:gd name="connsiteY3" fmla="*/ 474937 h 673764"/>
              <a:gd name="connsiteX4" fmla="*/ 45488 w 76200"/>
              <a:gd name="connsiteY4" fmla="*/ 381811 h 673764"/>
              <a:gd name="connsiteX5" fmla="*/ 38435 w 76200"/>
              <a:gd name="connsiteY5" fmla="*/ 661652 h 673764"/>
              <a:gd name="connsiteX6" fmla="*/ 30181 w 76200"/>
              <a:gd name="connsiteY6" fmla="*/ 472161 h 673764"/>
              <a:gd name="connsiteX7" fmla="*/ 18673 w 76200"/>
              <a:gd name="connsiteY7" fmla="*/ 467652 h 673764"/>
              <a:gd name="connsiteX8" fmla="*/ 10920 w 76200"/>
              <a:gd name="connsiteY8" fmla="*/ 177964 h 673764"/>
              <a:gd name="connsiteX9" fmla="*/ 0 w 76200"/>
              <a:gd name="connsiteY9" fmla="*/ 524779 h 673764"/>
              <a:gd name="connsiteX10" fmla="*/ 0 w 76200"/>
              <a:gd name="connsiteY10" fmla="*/ 524779 h 673764"/>
              <a:gd name="connsiteX0" fmla="*/ 67990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990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990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868 w 72785"/>
              <a:gd name="connsiteY0" fmla="*/ 8312 h 673764"/>
              <a:gd name="connsiteX1" fmla="*/ 65222 w 72785"/>
              <a:gd name="connsiteY1" fmla="*/ 77362 h 673764"/>
              <a:gd name="connsiteX2" fmla="*/ 71250 w 72785"/>
              <a:gd name="connsiteY2" fmla="*/ 472482 h 673764"/>
              <a:gd name="connsiteX3" fmla="*/ 56014 w 72785"/>
              <a:gd name="connsiteY3" fmla="*/ 474937 h 673764"/>
              <a:gd name="connsiteX4" fmla="*/ 45488 w 72785"/>
              <a:gd name="connsiteY4" fmla="*/ 381811 h 673764"/>
              <a:gd name="connsiteX5" fmla="*/ 38435 w 72785"/>
              <a:gd name="connsiteY5" fmla="*/ 661652 h 673764"/>
              <a:gd name="connsiteX6" fmla="*/ 30181 w 72785"/>
              <a:gd name="connsiteY6" fmla="*/ 472161 h 673764"/>
              <a:gd name="connsiteX7" fmla="*/ 18673 w 72785"/>
              <a:gd name="connsiteY7" fmla="*/ 467652 h 673764"/>
              <a:gd name="connsiteX8" fmla="*/ 10920 w 72785"/>
              <a:gd name="connsiteY8" fmla="*/ 177964 h 673764"/>
              <a:gd name="connsiteX9" fmla="*/ 0 w 72785"/>
              <a:gd name="connsiteY9" fmla="*/ 524779 h 673764"/>
              <a:gd name="connsiteX10" fmla="*/ 0 w 72785"/>
              <a:gd name="connsiteY10" fmla="*/ 524779 h 673764"/>
              <a:gd name="connsiteX0" fmla="*/ 67868 w 72785"/>
              <a:gd name="connsiteY0" fmla="*/ 19438 h 684890"/>
              <a:gd name="connsiteX1" fmla="*/ 68159 w 72785"/>
              <a:gd name="connsiteY1" fmla="*/ 11508 h 684890"/>
              <a:gd name="connsiteX2" fmla="*/ 65222 w 72785"/>
              <a:gd name="connsiteY2" fmla="*/ 88488 h 684890"/>
              <a:gd name="connsiteX3" fmla="*/ 71250 w 72785"/>
              <a:gd name="connsiteY3" fmla="*/ 483608 h 684890"/>
              <a:gd name="connsiteX4" fmla="*/ 56014 w 72785"/>
              <a:gd name="connsiteY4" fmla="*/ 486063 h 684890"/>
              <a:gd name="connsiteX5" fmla="*/ 45488 w 72785"/>
              <a:gd name="connsiteY5" fmla="*/ 392937 h 684890"/>
              <a:gd name="connsiteX6" fmla="*/ 38435 w 72785"/>
              <a:gd name="connsiteY6" fmla="*/ 672778 h 684890"/>
              <a:gd name="connsiteX7" fmla="*/ 30181 w 72785"/>
              <a:gd name="connsiteY7" fmla="*/ 483287 h 684890"/>
              <a:gd name="connsiteX8" fmla="*/ 18673 w 72785"/>
              <a:gd name="connsiteY8" fmla="*/ 478778 h 684890"/>
              <a:gd name="connsiteX9" fmla="*/ 10920 w 72785"/>
              <a:gd name="connsiteY9" fmla="*/ 189090 h 684890"/>
              <a:gd name="connsiteX10" fmla="*/ 0 w 72785"/>
              <a:gd name="connsiteY10" fmla="*/ 535905 h 684890"/>
              <a:gd name="connsiteX11" fmla="*/ 0 w 72785"/>
              <a:gd name="connsiteY11" fmla="*/ 535905 h 684890"/>
              <a:gd name="connsiteX0" fmla="*/ 67868 w 72785"/>
              <a:gd name="connsiteY0" fmla="*/ 19438 h 684890"/>
              <a:gd name="connsiteX1" fmla="*/ 68159 w 72785"/>
              <a:gd name="connsiteY1" fmla="*/ 11508 h 684890"/>
              <a:gd name="connsiteX2" fmla="*/ 65222 w 72785"/>
              <a:gd name="connsiteY2" fmla="*/ 88488 h 684890"/>
              <a:gd name="connsiteX3" fmla="*/ 71250 w 72785"/>
              <a:gd name="connsiteY3" fmla="*/ 483608 h 684890"/>
              <a:gd name="connsiteX4" fmla="*/ 56014 w 72785"/>
              <a:gd name="connsiteY4" fmla="*/ 486063 h 684890"/>
              <a:gd name="connsiteX5" fmla="*/ 45488 w 72785"/>
              <a:gd name="connsiteY5" fmla="*/ 392937 h 684890"/>
              <a:gd name="connsiteX6" fmla="*/ 38435 w 72785"/>
              <a:gd name="connsiteY6" fmla="*/ 672778 h 684890"/>
              <a:gd name="connsiteX7" fmla="*/ 30181 w 72785"/>
              <a:gd name="connsiteY7" fmla="*/ 483287 h 684890"/>
              <a:gd name="connsiteX8" fmla="*/ 18673 w 72785"/>
              <a:gd name="connsiteY8" fmla="*/ 478778 h 684890"/>
              <a:gd name="connsiteX9" fmla="*/ 10920 w 72785"/>
              <a:gd name="connsiteY9" fmla="*/ 189090 h 684890"/>
              <a:gd name="connsiteX10" fmla="*/ 0 w 72785"/>
              <a:gd name="connsiteY10" fmla="*/ 535905 h 684890"/>
              <a:gd name="connsiteX11" fmla="*/ 0 w 72785"/>
              <a:gd name="connsiteY11" fmla="*/ 535905 h 684890"/>
              <a:gd name="connsiteX0" fmla="*/ 71509 w 72785"/>
              <a:gd name="connsiteY0" fmla="*/ 1322 h 923666"/>
              <a:gd name="connsiteX1" fmla="*/ 68159 w 72785"/>
              <a:gd name="connsiteY1" fmla="*/ 250284 h 923666"/>
              <a:gd name="connsiteX2" fmla="*/ 65222 w 72785"/>
              <a:gd name="connsiteY2" fmla="*/ 327264 h 923666"/>
              <a:gd name="connsiteX3" fmla="*/ 71250 w 72785"/>
              <a:gd name="connsiteY3" fmla="*/ 722384 h 923666"/>
              <a:gd name="connsiteX4" fmla="*/ 56014 w 72785"/>
              <a:gd name="connsiteY4" fmla="*/ 724839 h 923666"/>
              <a:gd name="connsiteX5" fmla="*/ 45488 w 72785"/>
              <a:gd name="connsiteY5" fmla="*/ 631713 h 923666"/>
              <a:gd name="connsiteX6" fmla="*/ 38435 w 72785"/>
              <a:gd name="connsiteY6" fmla="*/ 911554 h 923666"/>
              <a:gd name="connsiteX7" fmla="*/ 30181 w 72785"/>
              <a:gd name="connsiteY7" fmla="*/ 722063 h 923666"/>
              <a:gd name="connsiteX8" fmla="*/ 18673 w 72785"/>
              <a:gd name="connsiteY8" fmla="*/ 717554 h 923666"/>
              <a:gd name="connsiteX9" fmla="*/ 10920 w 72785"/>
              <a:gd name="connsiteY9" fmla="*/ 427866 h 923666"/>
              <a:gd name="connsiteX10" fmla="*/ 0 w 72785"/>
              <a:gd name="connsiteY10" fmla="*/ 774681 h 923666"/>
              <a:gd name="connsiteX11" fmla="*/ 0 w 72785"/>
              <a:gd name="connsiteY11" fmla="*/ 774681 h 923666"/>
              <a:gd name="connsiteX0" fmla="*/ 71509 w 72785"/>
              <a:gd name="connsiteY0" fmla="*/ 0 h 922344"/>
              <a:gd name="connsiteX1" fmla="*/ 65222 w 72785"/>
              <a:gd name="connsiteY1" fmla="*/ 325942 h 922344"/>
              <a:gd name="connsiteX2" fmla="*/ 71250 w 72785"/>
              <a:gd name="connsiteY2" fmla="*/ 721062 h 922344"/>
              <a:gd name="connsiteX3" fmla="*/ 56014 w 72785"/>
              <a:gd name="connsiteY3" fmla="*/ 723517 h 922344"/>
              <a:gd name="connsiteX4" fmla="*/ 45488 w 72785"/>
              <a:gd name="connsiteY4" fmla="*/ 630391 h 922344"/>
              <a:gd name="connsiteX5" fmla="*/ 38435 w 72785"/>
              <a:gd name="connsiteY5" fmla="*/ 910232 h 922344"/>
              <a:gd name="connsiteX6" fmla="*/ 30181 w 72785"/>
              <a:gd name="connsiteY6" fmla="*/ 720741 h 922344"/>
              <a:gd name="connsiteX7" fmla="*/ 18673 w 72785"/>
              <a:gd name="connsiteY7" fmla="*/ 716232 h 922344"/>
              <a:gd name="connsiteX8" fmla="*/ 10920 w 72785"/>
              <a:gd name="connsiteY8" fmla="*/ 426544 h 922344"/>
              <a:gd name="connsiteX9" fmla="*/ 0 w 72785"/>
              <a:gd name="connsiteY9" fmla="*/ 773359 h 922344"/>
              <a:gd name="connsiteX10" fmla="*/ 0 w 72785"/>
              <a:gd name="connsiteY10" fmla="*/ 773359 h 922344"/>
              <a:gd name="connsiteX0" fmla="*/ 71509 w 71926"/>
              <a:gd name="connsiteY0" fmla="*/ 0 h 922344"/>
              <a:gd name="connsiteX1" fmla="*/ 65222 w 71926"/>
              <a:gd name="connsiteY1" fmla="*/ 325942 h 922344"/>
              <a:gd name="connsiteX2" fmla="*/ 70391 w 71926"/>
              <a:gd name="connsiteY2" fmla="*/ 813865 h 922344"/>
              <a:gd name="connsiteX3" fmla="*/ 56014 w 71926"/>
              <a:gd name="connsiteY3" fmla="*/ 723517 h 922344"/>
              <a:gd name="connsiteX4" fmla="*/ 45488 w 71926"/>
              <a:gd name="connsiteY4" fmla="*/ 630391 h 922344"/>
              <a:gd name="connsiteX5" fmla="*/ 38435 w 71926"/>
              <a:gd name="connsiteY5" fmla="*/ 910232 h 922344"/>
              <a:gd name="connsiteX6" fmla="*/ 30181 w 71926"/>
              <a:gd name="connsiteY6" fmla="*/ 720741 h 922344"/>
              <a:gd name="connsiteX7" fmla="*/ 18673 w 71926"/>
              <a:gd name="connsiteY7" fmla="*/ 716232 h 922344"/>
              <a:gd name="connsiteX8" fmla="*/ 10920 w 71926"/>
              <a:gd name="connsiteY8" fmla="*/ 426544 h 922344"/>
              <a:gd name="connsiteX9" fmla="*/ 0 w 71926"/>
              <a:gd name="connsiteY9" fmla="*/ 773359 h 922344"/>
              <a:gd name="connsiteX10" fmla="*/ 0 w 71926"/>
              <a:gd name="connsiteY10" fmla="*/ 773359 h 922344"/>
              <a:gd name="connsiteX0" fmla="*/ 67573 w 71926"/>
              <a:gd name="connsiteY0" fmla="*/ 0 h 725664"/>
              <a:gd name="connsiteX1" fmla="*/ 65222 w 71926"/>
              <a:gd name="connsiteY1" fmla="*/ 129262 h 725664"/>
              <a:gd name="connsiteX2" fmla="*/ 70391 w 71926"/>
              <a:gd name="connsiteY2" fmla="*/ 617185 h 725664"/>
              <a:gd name="connsiteX3" fmla="*/ 56014 w 71926"/>
              <a:gd name="connsiteY3" fmla="*/ 526837 h 725664"/>
              <a:gd name="connsiteX4" fmla="*/ 45488 w 71926"/>
              <a:gd name="connsiteY4" fmla="*/ 433711 h 725664"/>
              <a:gd name="connsiteX5" fmla="*/ 38435 w 71926"/>
              <a:gd name="connsiteY5" fmla="*/ 713552 h 725664"/>
              <a:gd name="connsiteX6" fmla="*/ 30181 w 71926"/>
              <a:gd name="connsiteY6" fmla="*/ 524061 h 725664"/>
              <a:gd name="connsiteX7" fmla="*/ 18673 w 71926"/>
              <a:gd name="connsiteY7" fmla="*/ 519552 h 725664"/>
              <a:gd name="connsiteX8" fmla="*/ 10920 w 71926"/>
              <a:gd name="connsiteY8" fmla="*/ 229864 h 725664"/>
              <a:gd name="connsiteX9" fmla="*/ 0 w 71926"/>
              <a:gd name="connsiteY9" fmla="*/ 576679 h 725664"/>
              <a:gd name="connsiteX10" fmla="*/ 0 w 71926"/>
              <a:gd name="connsiteY10" fmla="*/ 576679 h 725664"/>
              <a:gd name="connsiteX0" fmla="*/ 67573 w 72095"/>
              <a:gd name="connsiteY0" fmla="*/ 0 h 725664"/>
              <a:gd name="connsiteX1" fmla="*/ 65222 w 72095"/>
              <a:gd name="connsiteY1" fmla="*/ 129262 h 725664"/>
              <a:gd name="connsiteX2" fmla="*/ 70391 w 72095"/>
              <a:gd name="connsiteY2" fmla="*/ 617185 h 725664"/>
              <a:gd name="connsiteX3" fmla="*/ 54999 w 72095"/>
              <a:gd name="connsiteY3" fmla="*/ 526838 h 725664"/>
              <a:gd name="connsiteX4" fmla="*/ 45488 w 72095"/>
              <a:gd name="connsiteY4" fmla="*/ 433711 h 725664"/>
              <a:gd name="connsiteX5" fmla="*/ 38435 w 72095"/>
              <a:gd name="connsiteY5" fmla="*/ 713552 h 725664"/>
              <a:gd name="connsiteX6" fmla="*/ 30181 w 72095"/>
              <a:gd name="connsiteY6" fmla="*/ 524061 h 725664"/>
              <a:gd name="connsiteX7" fmla="*/ 18673 w 72095"/>
              <a:gd name="connsiteY7" fmla="*/ 519552 h 725664"/>
              <a:gd name="connsiteX8" fmla="*/ 10920 w 72095"/>
              <a:gd name="connsiteY8" fmla="*/ 229864 h 725664"/>
              <a:gd name="connsiteX9" fmla="*/ 0 w 72095"/>
              <a:gd name="connsiteY9" fmla="*/ 576679 h 725664"/>
              <a:gd name="connsiteX10" fmla="*/ 0 w 72095"/>
              <a:gd name="connsiteY10" fmla="*/ 576679 h 725664"/>
              <a:gd name="connsiteX0" fmla="*/ 67573 w 67573"/>
              <a:gd name="connsiteY0" fmla="*/ 0 h 725664"/>
              <a:gd name="connsiteX1" fmla="*/ 65222 w 67573"/>
              <a:gd name="connsiteY1" fmla="*/ 129262 h 725664"/>
              <a:gd name="connsiteX2" fmla="*/ 54999 w 67573"/>
              <a:gd name="connsiteY2" fmla="*/ 526838 h 725664"/>
              <a:gd name="connsiteX3" fmla="*/ 45488 w 67573"/>
              <a:gd name="connsiteY3" fmla="*/ 433711 h 725664"/>
              <a:gd name="connsiteX4" fmla="*/ 38435 w 67573"/>
              <a:gd name="connsiteY4" fmla="*/ 713552 h 725664"/>
              <a:gd name="connsiteX5" fmla="*/ 30181 w 67573"/>
              <a:gd name="connsiteY5" fmla="*/ 524061 h 725664"/>
              <a:gd name="connsiteX6" fmla="*/ 18673 w 67573"/>
              <a:gd name="connsiteY6" fmla="*/ 519552 h 725664"/>
              <a:gd name="connsiteX7" fmla="*/ 10920 w 67573"/>
              <a:gd name="connsiteY7" fmla="*/ 229864 h 725664"/>
              <a:gd name="connsiteX8" fmla="*/ 0 w 67573"/>
              <a:gd name="connsiteY8" fmla="*/ 576679 h 725664"/>
              <a:gd name="connsiteX9" fmla="*/ 0 w 67573"/>
              <a:gd name="connsiteY9" fmla="*/ 576679 h 725664"/>
              <a:gd name="connsiteX0" fmla="*/ 70478 w 70478"/>
              <a:gd name="connsiteY0" fmla="*/ 0 h 725663"/>
              <a:gd name="connsiteX1" fmla="*/ 65222 w 70478"/>
              <a:gd name="connsiteY1" fmla="*/ 129261 h 725663"/>
              <a:gd name="connsiteX2" fmla="*/ 54999 w 70478"/>
              <a:gd name="connsiteY2" fmla="*/ 526837 h 725663"/>
              <a:gd name="connsiteX3" fmla="*/ 45488 w 70478"/>
              <a:gd name="connsiteY3" fmla="*/ 433710 h 725663"/>
              <a:gd name="connsiteX4" fmla="*/ 38435 w 70478"/>
              <a:gd name="connsiteY4" fmla="*/ 713551 h 725663"/>
              <a:gd name="connsiteX5" fmla="*/ 30181 w 70478"/>
              <a:gd name="connsiteY5" fmla="*/ 524060 h 725663"/>
              <a:gd name="connsiteX6" fmla="*/ 18673 w 70478"/>
              <a:gd name="connsiteY6" fmla="*/ 519551 h 725663"/>
              <a:gd name="connsiteX7" fmla="*/ 10920 w 70478"/>
              <a:gd name="connsiteY7" fmla="*/ 229863 h 725663"/>
              <a:gd name="connsiteX8" fmla="*/ 0 w 70478"/>
              <a:gd name="connsiteY8" fmla="*/ 576678 h 725663"/>
              <a:gd name="connsiteX9" fmla="*/ 0 w 70478"/>
              <a:gd name="connsiteY9" fmla="*/ 576678 h 725663"/>
              <a:gd name="connsiteX0" fmla="*/ 70478 w 70478"/>
              <a:gd name="connsiteY0" fmla="*/ 0 h 725663"/>
              <a:gd name="connsiteX1" fmla="*/ 65222 w 70478"/>
              <a:gd name="connsiteY1" fmla="*/ 129261 h 725663"/>
              <a:gd name="connsiteX2" fmla="*/ 54999 w 70478"/>
              <a:gd name="connsiteY2" fmla="*/ 526837 h 725663"/>
              <a:gd name="connsiteX3" fmla="*/ 45488 w 70478"/>
              <a:gd name="connsiteY3" fmla="*/ 433710 h 725663"/>
              <a:gd name="connsiteX4" fmla="*/ 38435 w 70478"/>
              <a:gd name="connsiteY4" fmla="*/ 713551 h 725663"/>
              <a:gd name="connsiteX5" fmla="*/ 30181 w 70478"/>
              <a:gd name="connsiteY5" fmla="*/ 524060 h 725663"/>
              <a:gd name="connsiteX6" fmla="*/ 18673 w 70478"/>
              <a:gd name="connsiteY6" fmla="*/ 519551 h 725663"/>
              <a:gd name="connsiteX7" fmla="*/ 10920 w 70478"/>
              <a:gd name="connsiteY7" fmla="*/ 229863 h 725663"/>
              <a:gd name="connsiteX8" fmla="*/ 0 w 70478"/>
              <a:gd name="connsiteY8" fmla="*/ 576678 h 725663"/>
              <a:gd name="connsiteX9" fmla="*/ 0 w 70478"/>
              <a:gd name="connsiteY9" fmla="*/ 576678 h 725663"/>
              <a:gd name="connsiteX0" fmla="*/ 69701 w 69701"/>
              <a:gd name="connsiteY0" fmla="*/ 0 h 725663"/>
              <a:gd name="connsiteX1" fmla="*/ 65222 w 69701"/>
              <a:gd name="connsiteY1" fmla="*/ 129261 h 725663"/>
              <a:gd name="connsiteX2" fmla="*/ 54999 w 69701"/>
              <a:gd name="connsiteY2" fmla="*/ 526837 h 725663"/>
              <a:gd name="connsiteX3" fmla="*/ 45488 w 69701"/>
              <a:gd name="connsiteY3" fmla="*/ 433710 h 725663"/>
              <a:gd name="connsiteX4" fmla="*/ 38435 w 69701"/>
              <a:gd name="connsiteY4" fmla="*/ 713551 h 725663"/>
              <a:gd name="connsiteX5" fmla="*/ 30181 w 69701"/>
              <a:gd name="connsiteY5" fmla="*/ 524060 h 725663"/>
              <a:gd name="connsiteX6" fmla="*/ 18673 w 69701"/>
              <a:gd name="connsiteY6" fmla="*/ 519551 h 725663"/>
              <a:gd name="connsiteX7" fmla="*/ 10920 w 69701"/>
              <a:gd name="connsiteY7" fmla="*/ 229863 h 725663"/>
              <a:gd name="connsiteX8" fmla="*/ 0 w 69701"/>
              <a:gd name="connsiteY8" fmla="*/ 576678 h 725663"/>
              <a:gd name="connsiteX9" fmla="*/ 0 w 69701"/>
              <a:gd name="connsiteY9" fmla="*/ 576678 h 725663"/>
              <a:gd name="connsiteX0" fmla="*/ 69701 w 69701"/>
              <a:gd name="connsiteY0" fmla="*/ 0 h 725663"/>
              <a:gd name="connsiteX1" fmla="*/ 65222 w 69701"/>
              <a:gd name="connsiteY1" fmla="*/ 129261 h 725663"/>
              <a:gd name="connsiteX2" fmla="*/ 45488 w 69701"/>
              <a:gd name="connsiteY2" fmla="*/ 433710 h 725663"/>
              <a:gd name="connsiteX3" fmla="*/ 38435 w 69701"/>
              <a:gd name="connsiteY3" fmla="*/ 713551 h 725663"/>
              <a:gd name="connsiteX4" fmla="*/ 30181 w 69701"/>
              <a:gd name="connsiteY4" fmla="*/ 524060 h 725663"/>
              <a:gd name="connsiteX5" fmla="*/ 18673 w 69701"/>
              <a:gd name="connsiteY5" fmla="*/ 519551 h 725663"/>
              <a:gd name="connsiteX6" fmla="*/ 10920 w 69701"/>
              <a:gd name="connsiteY6" fmla="*/ 229863 h 725663"/>
              <a:gd name="connsiteX7" fmla="*/ 0 w 69701"/>
              <a:gd name="connsiteY7" fmla="*/ 576678 h 725663"/>
              <a:gd name="connsiteX8" fmla="*/ 0 w 69701"/>
              <a:gd name="connsiteY8" fmla="*/ 576678 h 725663"/>
              <a:gd name="connsiteX0" fmla="*/ 69701 w 70433"/>
              <a:gd name="connsiteY0" fmla="*/ 0 h 713551"/>
              <a:gd name="connsiteX1" fmla="*/ 65222 w 70433"/>
              <a:gd name="connsiteY1" fmla="*/ 129261 h 713551"/>
              <a:gd name="connsiteX2" fmla="*/ 38435 w 70433"/>
              <a:gd name="connsiteY2" fmla="*/ 713551 h 713551"/>
              <a:gd name="connsiteX3" fmla="*/ 30181 w 70433"/>
              <a:gd name="connsiteY3" fmla="*/ 524060 h 713551"/>
              <a:gd name="connsiteX4" fmla="*/ 18673 w 70433"/>
              <a:gd name="connsiteY4" fmla="*/ 519551 h 713551"/>
              <a:gd name="connsiteX5" fmla="*/ 10920 w 70433"/>
              <a:gd name="connsiteY5" fmla="*/ 229863 h 713551"/>
              <a:gd name="connsiteX6" fmla="*/ 0 w 70433"/>
              <a:gd name="connsiteY6" fmla="*/ 576678 h 713551"/>
              <a:gd name="connsiteX7" fmla="*/ 0 w 70433"/>
              <a:gd name="connsiteY7" fmla="*/ 576678 h 713551"/>
              <a:gd name="connsiteX0" fmla="*/ 69701 w 69701"/>
              <a:gd name="connsiteY0" fmla="*/ 0 h 713551"/>
              <a:gd name="connsiteX1" fmla="*/ 38435 w 69701"/>
              <a:gd name="connsiteY1" fmla="*/ 713551 h 713551"/>
              <a:gd name="connsiteX2" fmla="*/ 30181 w 69701"/>
              <a:gd name="connsiteY2" fmla="*/ 524060 h 713551"/>
              <a:gd name="connsiteX3" fmla="*/ 18673 w 69701"/>
              <a:gd name="connsiteY3" fmla="*/ 519551 h 713551"/>
              <a:gd name="connsiteX4" fmla="*/ 10920 w 69701"/>
              <a:gd name="connsiteY4" fmla="*/ 229863 h 713551"/>
              <a:gd name="connsiteX5" fmla="*/ 0 w 69701"/>
              <a:gd name="connsiteY5" fmla="*/ 576678 h 713551"/>
              <a:gd name="connsiteX6" fmla="*/ 0 w 69701"/>
              <a:gd name="connsiteY6" fmla="*/ 576678 h 713551"/>
              <a:gd name="connsiteX0" fmla="*/ 38435 w 38435"/>
              <a:gd name="connsiteY0" fmla="*/ 493209 h 493209"/>
              <a:gd name="connsiteX1" fmla="*/ 30181 w 38435"/>
              <a:gd name="connsiteY1" fmla="*/ 303718 h 493209"/>
              <a:gd name="connsiteX2" fmla="*/ 18673 w 38435"/>
              <a:gd name="connsiteY2" fmla="*/ 299209 h 493209"/>
              <a:gd name="connsiteX3" fmla="*/ 10920 w 38435"/>
              <a:gd name="connsiteY3" fmla="*/ 9521 h 493209"/>
              <a:gd name="connsiteX4" fmla="*/ 0 w 38435"/>
              <a:gd name="connsiteY4" fmla="*/ 356336 h 493209"/>
              <a:gd name="connsiteX5" fmla="*/ 0 w 38435"/>
              <a:gd name="connsiteY5" fmla="*/ 356336 h 493209"/>
              <a:gd name="connsiteX0" fmla="*/ 30181 w 30181"/>
              <a:gd name="connsiteY0" fmla="*/ 303718 h 356336"/>
              <a:gd name="connsiteX1" fmla="*/ 18673 w 30181"/>
              <a:gd name="connsiteY1" fmla="*/ 299209 h 356336"/>
              <a:gd name="connsiteX2" fmla="*/ 10920 w 30181"/>
              <a:gd name="connsiteY2" fmla="*/ 9521 h 356336"/>
              <a:gd name="connsiteX3" fmla="*/ 0 w 30181"/>
              <a:gd name="connsiteY3" fmla="*/ 356336 h 356336"/>
              <a:gd name="connsiteX4" fmla="*/ 0 w 30181"/>
              <a:gd name="connsiteY4" fmla="*/ 356336 h 356336"/>
              <a:gd name="connsiteX0" fmla="*/ 30181 w 30181"/>
              <a:gd name="connsiteY0" fmla="*/ 302266 h 403972"/>
              <a:gd name="connsiteX1" fmla="*/ 18673 w 30181"/>
              <a:gd name="connsiteY1" fmla="*/ 297757 h 403972"/>
              <a:gd name="connsiteX2" fmla="*/ 10920 w 30181"/>
              <a:gd name="connsiteY2" fmla="*/ 8069 h 403972"/>
              <a:gd name="connsiteX3" fmla="*/ 5250 w 30181"/>
              <a:gd name="connsiteY3" fmla="*/ 346170 h 403972"/>
              <a:gd name="connsiteX4" fmla="*/ 0 w 30181"/>
              <a:gd name="connsiteY4" fmla="*/ 354884 h 403972"/>
              <a:gd name="connsiteX5" fmla="*/ 0 w 30181"/>
              <a:gd name="connsiteY5" fmla="*/ 354884 h 403972"/>
              <a:gd name="connsiteX0" fmla="*/ 30181 w 30181"/>
              <a:gd name="connsiteY0" fmla="*/ 302266 h 403972"/>
              <a:gd name="connsiteX1" fmla="*/ 18673 w 30181"/>
              <a:gd name="connsiteY1" fmla="*/ 297757 h 403972"/>
              <a:gd name="connsiteX2" fmla="*/ 10920 w 30181"/>
              <a:gd name="connsiteY2" fmla="*/ 8069 h 403972"/>
              <a:gd name="connsiteX3" fmla="*/ 5250 w 30181"/>
              <a:gd name="connsiteY3" fmla="*/ 346170 h 403972"/>
              <a:gd name="connsiteX4" fmla="*/ 0 w 30181"/>
              <a:gd name="connsiteY4" fmla="*/ 354884 h 403972"/>
              <a:gd name="connsiteX5" fmla="*/ 2200 w 30181"/>
              <a:gd name="connsiteY5" fmla="*/ 354885 h 403972"/>
              <a:gd name="connsiteX0" fmla="*/ 30181 w 30181"/>
              <a:gd name="connsiteY0" fmla="*/ 302266 h 403972"/>
              <a:gd name="connsiteX1" fmla="*/ 18673 w 30181"/>
              <a:gd name="connsiteY1" fmla="*/ 297757 h 403972"/>
              <a:gd name="connsiteX2" fmla="*/ 10920 w 30181"/>
              <a:gd name="connsiteY2" fmla="*/ 8069 h 403972"/>
              <a:gd name="connsiteX3" fmla="*/ 5250 w 30181"/>
              <a:gd name="connsiteY3" fmla="*/ 346170 h 403972"/>
              <a:gd name="connsiteX4" fmla="*/ 0 w 30181"/>
              <a:gd name="connsiteY4" fmla="*/ 354884 h 403972"/>
              <a:gd name="connsiteX0" fmla="*/ 28095 w 28095"/>
              <a:gd name="connsiteY0" fmla="*/ 302266 h 403973"/>
              <a:gd name="connsiteX1" fmla="*/ 16587 w 28095"/>
              <a:gd name="connsiteY1" fmla="*/ 297757 h 403973"/>
              <a:gd name="connsiteX2" fmla="*/ 8834 w 28095"/>
              <a:gd name="connsiteY2" fmla="*/ 8069 h 403973"/>
              <a:gd name="connsiteX3" fmla="*/ 3164 w 28095"/>
              <a:gd name="connsiteY3" fmla="*/ 346170 h 403973"/>
              <a:gd name="connsiteX4" fmla="*/ 0 w 28095"/>
              <a:gd name="connsiteY4" fmla="*/ 354885 h 403973"/>
              <a:gd name="connsiteX0" fmla="*/ 25541 w 25541"/>
              <a:gd name="connsiteY0" fmla="*/ 205998 h 403973"/>
              <a:gd name="connsiteX1" fmla="*/ 16587 w 25541"/>
              <a:gd name="connsiteY1" fmla="*/ 297757 h 403973"/>
              <a:gd name="connsiteX2" fmla="*/ 8834 w 25541"/>
              <a:gd name="connsiteY2" fmla="*/ 8069 h 403973"/>
              <a:gd name="connsiteX3" fmla="*/ 3164 w 25541"/>
              <a:gd name="connsiteY3" fmla="*/ 346170 h 403973"/>
              <a:gd name="connsiteX4" fmla="*/ 0 w 25541"/>
              <a:gd name="connsiteY4" fmla="*/ 354885 h 403973"/>
              <a:gd name="connsiteX0" fmla="*/ 25541 w 25541"/>
              <a:gd name="connsiteY0" fmla="*/ 205998 h 403973"/>
              <a:gd name="connsiteX1" fmla="*/ 16587 w 25541"/>
              <a:gd name="connsiteY1" fmla="*/ 297757 h 403973"/>
              <a:gd name="connsiteX2" fmla="*/ 8834 w 25541"/>
              <a:gd name="connsiteY2" fmla="*/ 8069 h 403973"/>
              <a:gd name="connsiteX3" fmla="*/ 3164 w 25541"/>
              <a:gd name="connsiteY3" fmla="*/ 346170 h 403973"/>
              <a:gd name="connsiteX4" fmla="*/ 0 w 25541"/>
              <a:gd name="connsiteY4" fmla="*/ 354885 h 403973"/>
              <a:gd name="connsiteX0" fmla="*/ 25541 w 25541"/>
              <a:gd name="connsiteY0" fmla="*/ 205998 h 403973"/>
              <a:gd name="connsiteX1" fmla="*/ 16587 w 25541"/>
              <a:gd name="connsiteY1" fmla="*/ 297757 h 403973"/>
              <a:gd name="connsiteX2" fmla="*/ 8834 w 25541"/>
              <a:gd name="connsiteY2" fmla="*/ 8069 h 403973"/>
              <a:gd name="connsiteX3" fmla="*/ 3164 w 25541"/>
              <a:gd name="connsiteY3" fmla="*/ 346170 h 403973"/>
              <a:gd name="connsiteX4" fmla="*/ 0 w 25541"/>
              <a:gd name="connsiteY4" fmla="*/ 354885 h 403973"/>
              <a:gd name="connsiteX0" fmla="*/ 25541 w 25541"/>
              <a:gd name="connsiteY0" fmla="*/ 219042 h 495284"/>
              <a:gd name="connsiteX1" fmla="*/ 16587 w 25541"/>
              <a:gd name="connsiteY1" fmla="*/ 310801 h 495284"/>
              <a:gd name="connsiteX2" fmla="*/ 8834 w 25541"/>
              <a:gd name="connsiteY2" fmla="*/ 21113 h 495284"/>
              <a:gd name="connsiteX3" fmla="*/ 4105 w 25541"/>
              <a:gd name="connsiteY3" fmla="*/ 437481 h 495284"/>
              <a:gd name="connsiteX4" fmla="*/ 0 w 25541"/>
              <a:gd name="connsiteY4" fmla="*/ 367929 h 495284"/>
              <a:gd name="connsiteX0" fmla="*/ 25541 w 25541"/>
              <a:gd name="connsiteY0" fmla="*/ 0 h 499424"/>
              <a:gd name="connsiteX1" fmla="*/ 16587 w 25541"/>
              <a:gd name="connsiteY1" fmla="*/ 91759 h 499424"/>
              <a:gd name="connsiteX2" fmla="*/ 10722 w 25541"/>
              <a:gd name="connsiteY2" fmla="*/ 478311 h 499424"/>
              <a:gd name="connsiteX3" fmla="*/ 4105 w 25541"/>
              <a:gd name="connsiteY3" fmla="*/ 218439 h 499424"/>
              <a:gd name="connsiteX4" fmla="*/ 0 w 25541"/>
              <a:gd name="connsiteY4" fmla="*/ 148887 h 499424"/>
              <a:gd name="connsiteX0" fmla="*/ 25541 w 25541"/>
              <a:gd name="connsiteY0" fmla="*/ 0 h 499424"/>
              <a:gd name="connsiteX1" fmla="*/ 16587 w 25541"/>
              <a:gd name="connsiteY1" fmla="*/ 91759 h 499424"/>
              <a:gd name="connsiteX2" fmla="*/ 10722 w 25541"/>
              <a:gd name="connsiteY2" fmla="*/ 478311 h 499424"/>
              <a:gd name="connsiteX3" fmla="*/ 4105 w 25541"/>
              <a:gd name="connsiteY3" fmla="*/ 218439 h 499424"/>
              <a:gd name="connsiteX4" fmla="*/ 0 w 25541"/>
              <a:gd name="connsiteY4" fmla="*/ 148887 h 499424"/>
              <a:gd name="connsiteX0" fmla="*/ 25541 w 25541"/>
              <a:gd name="connsiteY0" fmla="*/ 0 h 499424"/>
              <a:gd name="connsiteX1" fmla="*/ 16587 w 25541"/>
              <a:gd name="connsiteY1" fmla="*/ 91759 h 499424"/>
              <a:gd name="connsiteX2" fmla="*/ 10722 w 25541"/>
              <a:gd name="connsiteY2" fmla="*/ 478311 h 499424"/>
              <a:gd name="connsiteX3" fmla="*/ 4105 w 25541"/>
              <a:gd name="connsiteY3" fmla="*/ 218439 h 499424"/>
              <a:gd name="connsiteX4" fmla="*/ 0 w 25541"/>
              <a:gd name="connsiteY4" fmla="*/ 148887 h 499424"/>
              <a:gd name="connsiteX0" fmla="*/ 26611 w 26611"/>
              <a:gd name="connsiteY0" fmla="*/ 186654 h 447645"/>
              <a:gd name="connsiteX1" fmla="*/ 16587 w 26611"/>
              <a:gd name="connsiteY1" fmla="*/ 39980 h 447645"/>
              <a:gd name="connsiteX2" fmla="*/ 10722 w 26611"/>
              <a:gd name="connsiteY2" fmla="*/ 426532 h 447645"/>
              <a:gd name="connsiteX3" fmla="*/ 4105 w 26611"/>
              <a:gd name="connsiteY3" fmla="*/ 166660 h 447645"/>
              <a:gd name="connsiteX4" fmla="*/ 0 w 26611"/>
              <a:gd name="connsiteY4" fmla="*/ 97108 h 447645"/>
              <a:gd name="connsiteX0" fmla="*/ 25585 w 25585"/>
              <a:gd name="connsiteY0" fmla="*/ 186654 h 447645"/>
              <a:gd name="connsiteX1" fmla="*/ 16587 w 25585"/>
              <a:gd name="connsiteY1" fmla="*/ 39980 h 447645"/>
              <a:gd name="connsiteX2" fmla="*/ 10722 w 25585"/>
              <a:gd name="connsiteY2" fmla="*/ 426532 h 447645"/>
              <a:gd name="connsiteX3" fmla="*/ 4105 w 25585"/>
              <a:gd name="connsiteY3" fmla="*/ 166660 h 447645"/>
              <a:gd name="connsiteX4" fmla="*/ 0 w 25585"/>
              <a:gd name="connsiteY4" fmla="*/ 97108 h 447645"/>
              <a:gd name="connsiteX0" fmla="*/ 25585 w 25585"/>
              <a:gd name="connsiteY0" fmla="*/ 186654 h 447645"/>
              <a:gd name="connsiteX1" fmla="*/ 16587 w 25585"/>
              <a:gd name="connsiteY1" fmla="*/ 39980 h 447645"/>
              <a:gd name="connsiteX2" fmla="*/ 10722 w 25585"/>
              <a:gd name="connsiteY2" fmla="*/ 426532 h 447645"/>
              <a:gd name="connsiteX3" fmla="*/ 4105 w 25585"/>
              <a:gd name="connsiteY3" fmla="*/ 166660 h 447645"/>
              <a:gd name="connsiteX4" fmla="*/ 0 w 25585"/>
              <a:gd name="connsiteY4" fmla="*/ 97108 h 447645"/>
              <a:gd name="connsiteX0" fmla="*/ 21480 w 21480"/>
              <a:gd name="connsiteY0" fmla="*/ 186654 h 447645"/>
              <a:gd name="connsiteX1" fmla="*/ 12482 w 21480"/>
              <a:gd name="connsiteY1" fmla="*/ 39980 h 447645"/>
              <a:gd name="connsiteX2" fmla="*/ 6617 w 21480"/>
              <a:gd name="connsiteY2" fmla="*/ 426532 h 447645"/>
              <a:gd name="connsiteX3" fmla="*/ 0 w 21480"/>
              <a:gd name="connsiteY3" fmla="*/ 166660 h 447645"/>
              <a:gd name="connsiteX0" fmla="*/ 14863 w 14863"/>
              <a:gd name="connsiteY0" fmla="*/ 186654 h 426532"/>
              <a:gd name="connsiteX1" fmla="*/ 5865 w 14863"/>
              <a:gd name="connsiteY1" fmla="*/ 39980 h 426532"/>
              <a:gd name="connsiteX2" fmla="*/ 0 w 14863"/>
              <a:gd name="connsiteY2" fmla="*/ 426532 h 426532"/>
              <a:gd name="connsiteX0" fmla="*/ 14221 w 14221"/>
              <a:gd name="connsiteY0" fmla="*/ 229762 h 728291"/>
              <a:gd name="connsiteX1" fmla="*/ 5223 w 14221"/>
              <a:gd name="connsiteY1" fmla="*/ 83088 h 728291"/>
              <a:gd name="connsiteX2" fmla="*/ 0 w 14221"/>
              <a:gd name="connsiteY2" fmla="*/ 728291 h 728291"/>
              <a:gd name="connsiteX0" fmla="*/ 14221 w 14374"/>
              <a:gd name="connsiteY0" fmla="*/ 6924 h 505453"/>
              <a:gd name="connsiteX1" fmla="*/ 12004 w 14374"/>
              <a:gd name="connsiteY1" fmla="*/ 175614 h 505453"/>
              <a:gd name="connsiteX2" fmla="*/ 0 w 14374"/>
              <a:gd name="connsiteY2" fmla="*/ 505453 h 505453"/>
              <a:gd name="connsiteX0" fmla="*/ 14221 w 16385"/>
              <a:gd name="connsiteY0" fmla="*/ 34002 h 532531"/>
              <a:gd name="connsiteX1" fmla="*/ 16015 w 16385"/>
              <a:gd name="connsiteY1" fmla="*/ 28115 h 532531"/>
              <a:gd name="connsiteX2" fmla="*/ 12004 w 16385"/>
              <a:gd name="connsiteY2" fmla="*/ 202692 h 532531"/>
              <a:gd name="connsiteX3" fmla="*/ 0 w 16385"/>
              <a:gd name="connsiteY3" fmla="*/ 532531 h 532531"/>
              <a:gd name="connsiteX0" fmla="*/ 16015 w 16015"/>
              <a:gd name="connsiteY0" fmla="*/ 0 h 504416"/>
              <a:gd name="connsiteX1" fmla="*/ 12004 w 16015"/>
              <a:gd name="connsiteY1" fmla="*/ 174577 h 504416"/>
              <a:gd name="connsiteX2" fmla="*/ 0 w 16015"/>
              <a:gd name="connsiteY2" fmla="*/ 504416 h 504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15" h="504416">
                <a:moveTo>
                  <a:pt x="16015" y="0"/>
                </a:moveTo>
                <a:cubicBezTo>
                  <a:pt x="15646" y="28115"/>
                  <a:pt x="14673" y="90508"/>
                  <a:pt x="12004" y="174577"/>
                </a:cubicBezTo>
                <a:cubicBezTo>
                  <a:pt x="9335" y="258646"/>
                  <a:pt x="2080" y="483303"/>
                  <a:pt x="0" y="504416"/>
                </a:cubicBezTo>
              </a:path>
            </a:pathLst>
          </a:custGeom>
          <a:ln w="38100" cap="rnd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Cloud 123"/>
          <p:cNvSpPr/>
          <p:nvPr/>
        </p:nvSpPr>
        <p:spPr>
          <a:xfrm>
            <a:off x="5216314" y="3676235"/>
            <a:ext cx="1545029" cy="1149468"/>
          </a:xfrm>
          <a:prstGeom prst="cloud">
            <a:avLst/>
          </a:prstGeom>
          <a:ln/>
          <a:effectLst>
            <a:outerShdw blurRad="40000" dist="23000" dir="5400000" rotWithShape="0">
              <a:srgbClr val="000000">
                <a:alpha val="35000"/>
              </a:srgbClr>
            </a:outerShdw>
            <a:softEdge rad="889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5" name="Cloud 124"/>
          <p:cNvSpPr/>
          <p:nvPr/>
        </p:nvSpPr>
        <p:spPr>
          <a:xfrm>
            <a:off x="3812414" y="3555282"/>
            <a:ext cx="1523229" cy="1233465"/>
          </a:xfrm>
          <a:prstGeom prst="cloud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889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6" name="Cloud 125"/>
          <p:cNvSpPr/>
          <p:nvPr/>
        </p:nvSpPr>
        <p:spPr>
          <a:xfrm>
            <a:off x="2522076" y="3547284"/>
            <a:ext cx="1429402" cy="1233466"/>
          </a:xfrm>
          <a:prstGeom prst="cloud">
            <a:avLst/>
          </a:prstGeom>
          <a:ln/>
          <a:effectLst>
            <a:outerShdw blurRad="40000" dist="23000" dir="5400000" rotWithShape="0">
              <a:srgbClr val="000000">
                <a:alpha val="35000"/>
              </a:srgbClr>
            </a:outerShdw>
            <a:softEdge rad="889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0" name="Group 104"/>
          <p:cNvGrpSpPr/>
          <p:nvPr/>
        </p:nvGrpSpPr>
        <p:grpSpPr>
          <a:xfrm>
            <a:off x="3312977" y="3330410"/>
            <a:ext cx="524853" cy="360932"/>
            <a:chOff x="2706048" y="1061486"/>
            <a:chExt cx="706978" cy="691114"/>
          </a:xfrm>
        </p:grpSpPr>
        <p:sp>
          <p:nvSpPr>
            <p:cNvPr id="106" name="Cube 105"/>
            <p:cNvSpPr/>
            <p:nvPr/>
          </p:nvSpPr>
          <p:spPr>
            <a:xfrm>
              <a:off x="2743213" y="1061486"/>
              <a:ext cx="669813" cy="691114"/>
            </a:xfrm>
            <a:prstGeom prst="cube">
              <a:avLst/>
            </a:prstGeom>
            <a:solidFill>
              <a:srgbClr val="FF0000"/>
            </a:solidFill>
            <a:ln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7" name="TextBox 106"/>
            <p:cNvSpPr txBox="1"/>
            <p:nvPr/>
          </p:nvSpPr>
          <p:spPr>
            <a:xfrm>
              <a:off x="2706048" y="1230866"/>
              <a:ext cx="607859" cy="471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>
                  <a:solidFill>
                    <a:srgbClr val="00000A"/>
                  </a:solidFill>
                </a:rPr>
                <a:t>NSA</a:t>
              </a:r>
            </a:p>
          </p:txBody>
        </p:sp>
      </p:grpSp>
      <p:cxnSp>
        <p:nvCxnSpPr>
          <p:cNvPr id="117" name="Straight Arrow Connector 116"/>
          <p:cNvCxnSpPr>
            <a:stCxn id="5" idx="3"/>
            <a:endCxn id="84" idx="0"/>
          </p:cNvCxnSpPr>
          <p:nvPr/>
        </p:nvCxnSpPr>
        <p:spPr>
          <a:xfrm rot="5400000">
            <a:off x="4124592" y="2740091"/>
            <a:ext cx="766922" cy="504842"/>
          </a:xfrm>
          <a:prstGeom prst="straightConnector1">
            <a:avLst/>
          </a:prstGeom>
          <a:ln w="38100" cap="rnd">
            <a:solidFill>
              <a:schemeClr val="accent6">
                <a:lumMod val="60000"/>
                <a:lumOff val="4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stCxn id="5" idx="3"/>
            <a:endCxn id="107" idx="0"/>
          </p:cNvCxnSpPr>
          <p:nvPr/>
        </p:nvCxnSpPr>
        <p:spPr>
          <a:xfrm rot="5400000">
            <a:off x="3744635" y="2403028"/>
            <a:ext cx="809817" cy="1221863"/>
          </a:xfrm>
          <a:prstGeom prst="straightConnector1">
            <a:avLst/>
          </a:prstGeom>
          <a:ln w="38100" cap="rnd">
            <a:solidFill>
              <a:schemeClr val="accent6">
                <a:lumMod val="60000"/>
                <a:lumOff val="4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5" idx="3"/>
            <a:endCxn id="96" idx="0"/>
          </p:cNvCxnSpPr>
          <p:nvPr/>
        </p:nvCxnSpPr>
        <p:spPr>
          <a:xfrm rot="16200000" flipH="1">
            <a:off x="4764935" y="2604589"/>
            <a:ext cx="855380" cy="864303"/>
          </a:xfrm>
          <a:prstGeom prst="line">
            <a:avLst/>
          </a:prstGeom>
          <a:ln w="38100" cap="rnd">
            <a:solidFill>
              <a:schemeClr val="accent6">
                <a:lumMod val="60000"/>
                <a:lumOff val="40000"/>
              </a:schemeClr>
            </a:solidFill>
            <a:headEnd type="triangle" w="lg"/>
            <a:tailEnd type="triangle" w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Cloud 126"/>
          <p:cNvSpPr/>
          <p:nvPr/>
        </p:nvSpPr>
        <p:spPr>
          <a:xfrm>
            <a:off x="2233713" y="2417146"/>
            <a:ext cx="5156221" cy="2864652"/>
          </a:xfrm>
          <a:prstGeom prst="cloud">
            <a:avLst/>
          </a:prstGeom>
          <a:solidFill>
            <a:srgbClr val="137882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1270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2" name="Group 97"/>
          <p:cNvGrpSpPr/>
          <p:nvPr/>
        </p:nvGrpSpPr>
        <p:grpSpPr>
          <a:xfrm>
            <a:off x="4494573" y="2166148"/>
            <a:ext cx="610437" cy="442903"/>
            <a:chOff x="2706048" y="1061486"/>
            <a:chExt cx="706978" cy="691114"/>
          </a:xfrm>
        </p:grpSpPr>
        <p:sp>
          <p:nvSpPr>
            <p:cNvPr id="5" name="Cube 4"/>
            <p:cNvSpPr/>
            <p:nvPr/>
          </p:nvSpPr>
          <p:spPr>
            <a:xfrm>
              <a:off x="2743213" y="1061486"/>
              <a:ext cx="669813" cy="691114"/>
            </a:xfrm>
            <a:prstGeom prst="cube">
              <a:avLst/>
            </a:prstGeom>
            <a:solidFill>
              <a:srgbClr val="FF0000"/>
            </a:solidFill>
            <a:ln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7" name="TextBox 96"/>
            <p:cNvSpPr txBox="1"/>
            <p:nvPr/>
          </p:nvSpPr>
          <p:spPr>
            <a:xfrm>
              <a:off x="2706048" y="1230868"/>
              <a:ext cx="706978" cy="48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000A"/>
                  </a:solidFill>
                </a:rPr>
                <a:t>NSA</a:t>
              </a:r>
            </a:p>
          </p:txBody>
        </p:sp>
      </p:grpSp>
      <p:grpSp>
        <p:nvGrpSpPr>
          <p:cNvPr id="128" name="Group 97"/>
          <p:cNvGrpSpPr/>
          <p:nvPr/>
        </p:nvGrpSpPr>
        <p:grpSpPr>
          <a:xfrm>
            <a:off x="1510881" y="1918877"/>
            <a:ext cx="610437" cy="442903"/>
            <a:chOff x="2706048" y="1061486"/>
            <a:chExt cx="706978" cy="691114"/>
          </a:xfrm>
        </p:grpSpPr>
        <p:sp>
          <p:nvSpPr>
            <p:cNvPr id="132" name="Cube 131"/>
            <p:cNvSpPr/>
            <p:nvPr/>
          </p:nvSpPr>
          <p:spPr>
            <a:xfrm>
              <a:off x="2743213" y="1061486"/>
              <a:ext cx="669813" cy="691114"/>
            </a:xfrm>
            <a:prstGeom prst="cube">
              <a:avLst/>
            </a:prstGeom>
            <a:solidFill>
              <a:srgbClr val="FF0000"/>
            </a:solidFill>
            <a:ln>
              <a:solidFill>
                <a:srgbClr val="05000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5" name="TextBox 134"/>
            <p:cNvSpPr txBox="1"/>
            <p:nvPr/>
          </p:nvSpPr>
          <p:spPr>
            <a:xfrm>
              <a:off x="2706048" y="1230868"/>
              <a:ext cx="706978" cy="480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rgbClr val="00000A"/>
                  </a:solidFill>
                </a:rPr>
                <a:t>Appl</a:t>
              </a:r>
            </a:p>
          </p:txBody>
        </p:sp>
      </p:grpSp>
      <p:cxnSp>
        <p:nvCxnSpPr>
          <p:cNvPr id="144" name="Straight Arrow Connector 143"/>
          <p:cNvCxnSpPr>
            <a:stCxn id="135" idx="3"/>
            <a:endCxn id="97" idx="1"/>
          </p:cNvCxnSpPr>
          <p:nvPr/>
        </p:nvCxnSpPr>
        <p:spPr>
          <a:xfrm>
            <a:off x="2121318" y="2181315"/>
            <a:ext cx="2373255" cy="247271"/>
          </a:xfrm>
          <a:prstGeom prst="straightConnector1">
            <a:avLst/>
          </a:prstGeom>
          <a:ln w="38100" cap="rnd">
            <a:solidFill>
              <a:srgbClr val="050002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2232933" y="179681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0A"/>
                </a:solidFill>
              </a:rPr>
              <a:t>RA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4156593" y="1905365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000A"/>
                </a:solidFill>
              </a:rPr>
              <a:t>PA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765854" y="1399857"/>
            <a:ext cx="2244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50002"/>
                </a:solidFill>
              </a:rPr>
              <a:t>The user application</a:t>
            </a:r>
          </a:p>
        </p:txBody>
      </p:sp>
    </p:spTree>
    <p:extLst>
      <p:ext uri="{BB962C8B-B14F-4D97-AF65-F5344CB8AC3E}">
        <p14:creationId xmlns:p14="http://schemas.microsoft.com/office/powerpoint/2010/main" val="1961922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35" presetClass="emph" presetSubtype="0" repeatCount="3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3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2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  <p:bldP spid="121" grpId="0" animBg="1"/>
      <p:bldP spid="122" grpId="0" animBg="1"/>
      <p:bldP spid="147" grpId="0"/>
      <p:bldP spid="1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Anatomy of a Connection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012" y="3759200"/>
            <a:ext cx="8027987" cy="2001839"/>
          </a:xfrm>
        </p:spPr>
        <p:txBody>
          <a:bodyPr/>
          <a:lstStyle/>
          <a:p>
            <a:r>
              <a:rPr lang="en-US" sz="2400"/>
              <a:t>The User (RA) specifies connection constraints (ostensibly externally measurable) for the access portion of the service instance</a:t>
            </a:r>
          </a:p>
          <a:p>
            <a:r>
              <a:rPr lang="en-US" sz="2400"/>
              <a:t>The Network (PA) decides how to fulfil those constraints across the transport section.</a:t>
            </a:r>
          </a:p>
        </p:txBody>
      </p:sp>
      <p:grpSp>
        <p:nvGrpSpPr>
          <p:cNvPr id="27" name="Group 20"/>
          <p:cNvGrpSpPr/>
          <p:nvPr/>
        </p:nvGrpSpPr>
        <p:grpSpPr>
          <a:xfrm>
            <a:off x="2083100" y="1565350"/>
            <a:ext cx="5269449" cy="1957020"/>
            <a:chOff x="2083100" y="1565350"/>
            <a:chExt cx="5269449" cy="1957020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5789357" y="2465919"/>
              <a:ext cx="890728" cy="1588"/>
            </a:xfrm>
            <a:prstGeom prst="line">
              <a:avLst/>
            </a:prstGeom>
            <a:ln w="76200">
              <a:gradFill flip="none" rotWithShape="1">
                <a:gsLst>
                  <a:gs pos="40000">
                    <a:schemeClr val="bg1">
                      <a:lumMod val="65000"/>
                    </a:schemeClr>
                  </a:gs>
                  <a:gs pos="100000">
                    <a:srgbClr val="FFFFFF"/>
                  </a:gs>
                </a:gsLst>
                <a:lin ang="0" scaled="1"/>
                <a:tileRect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2640103" y="2457451"/>
              <a:ext cx="890728" cy="1588"/>
            </a:xfrm>
            <a:prstGeom prst="line">
              <a:avLst/>
            </a:prstGeom>
            <a:ln w="76200">
              <a:gradFill flip="none" rotWithShape="1">
                <a:gsLst>
                  <a:gs pos="40000">
                    <a:schemeClr val="bg1">
                      <a:lumMod val="50000"/>
                    </a:schemeClr>
                  </a:gs>
                  <a:gs pos="100000">
                    <a:srgbClr val="FFFFFF"/>
                  </a:gs>
                </a:gsLst>
                <a:lin ang="0" scaled="1"/>
                <a:tileRect/>
              </a:gra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3497946" y="2459569"/>
              <a:ext cx="2278613" cy="4232"/>
            </a:xfrm>
            <a:prstGeom prst="line">
              <a:avLst/>
            </a:prstGeom>
            <a:ln w="76200">
              <a:solidFill>
                <a:srgbClr val="05000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16200000" flipH="1">
              <a:off x="5190124" y="2935934"/>
              <a:ext cx="1172870" cy="1"/>
            </a:xfrm>
            <a:prstGeom prst="line">
              <a:avLst/>
            </a:prstGeom>
            <a:ln w="9525">
              <a:solidFill>
                <a:srgbClr val="050002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16200000" flipH="1">
              <a:off x="2951259" y="2929224"/>
              <a:ext cx="1177728" cy="8564"/>
            </a:xfrm>
            <a:prstGeom prst="line">
              <a:avLst/>
            </a:prstGeom>
            <a:ln w="9525">
              <a:solidFill>
                <a:srgbClr val="050002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Isosceles Triangle 32"/>
            <p:cNvSpPr>
              <a:spLocks noChangeAspect="1"/>
            </p:cNvSpPr>
            <p:nvPr/>
          </p:nvSpPr>
          <p:spPr>
            <a:xfrm rot="5400000">
              <a:off x="3469768" y="2313301"/>
              <a:ext cx="224376" cy="296869"/>
            </a:xfrm>
            <a:prstGeom prst="triangle">
              <a:avLst/>
            </a:prstGeom>
            <a:solidFill>
              <a:srgbClr val="FF6600"/>
            </a:solidFill>
            <a:ln>
              <a:solidFill>
                <a:srgbClr val="FF323B"/>
              </a:solidFill>
            </a:ln>
            <a:effectLst>
              <a:outerShdw blurRad="41275" dist="25400" dir="5400000" rotWithShape="0">
                <a:srgbClr val="000000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A"/>
                </a:solidFill>
              </a:endParaRPr>
            </a:p>
          </p:txBody>
        </p:sp>
        <p:sp>
          <p:nvSpPr>
            <p:cNvPr id="34" name="Left Brace 33"/>
            <p:cNvSpPr/>
            <p:nvPr/>
          </p:nvSpPr>
          <p:spPr>
            <a:xfrm rot="16200000">
              <a:off x="2980699" y="2292538"/>
              <a:ext cx="203200" cy="884392"/>
            </a:xfrm>
            <a:prstGeom prst="leftBrace">
              <a:avLst>
                <a:gd name="adj1" fmla="val 37500"/>
                <a:gd name="adj2" fmla="val 50000"/>
              </a:avLst>
            </a:prstGeom>
            <a:ln w="12700">
              <a:solidFill>
                <a:srgbClr val="05000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A"/>
                </a:solidFill>
              </a:endParaRPr>
            </a:p>
          </p:txBody>
        </p:sp>
        <p:sp>
          <p:nvSpPr>
            <p:cNvPr id="35" name="Left Brace 34"/>
            <p:cNvSpPr/>
            <p:nvPr/>
          </p:nvSpPr>
          <p:spPr>
            <a:xfrm rot="16200000">
              <a:off x="6144756" y="2288301"/>
              <a:ext cx="203200" cy="884392"/>
            </a:xfrm>
            <a:prstGeom prst="leftBrace">
              <a:avLst>
                <a:gd name="adj1" fmla="val 37500"/>
                <a:gd name="adj2" fmla="val 50000"/>
              </a:avLst>
            </a:prstGeom>
            <a:ln w="12700">
              <a:solidFill>
                <a:srgbClr val="05000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A"/>
                </a:solidFill>
              </a:endParaRPr>
            </a:p>
          </p:txBody>
        </p:sp>
        <p:sp>
          <p:nvSpPr>
            <p:cNvPr id="36" name="Isosceles Triangle 35"/>
            <p:cNvSpPr>
              <a:spLocks noChangeAspect="1"/>
            </p:cNvSpPr>
            <p:nvPr/>
          </p:nvSpPr>
          <p:spPr>
            <a:xfrm rot="5400000">
              <a:off x="5691971" y="2317484"/>
              <a:ext cx="224376" cy="296869"/>
            </a:xfrm>
            <a:prstGeom prst="triangle">
              <a:avLst/>
            </a:prstGeom>
            <a:solidFill>
              <a:srgbClr val="FF6600"/>
            </a:solidFill>
            <a:ln>
              <a:solidFill>
                <a:srgbClr val="FF323B"/>
              </a:solidFill>
            </a:ln>
            <a:effectLst>
              <a:outerShdw blurRad="41275" dist="25400" dir="5400000" rotWithShape="0">
                <a:srgbClr val="000000">
                  <a:alpha val="6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A"/>
                </a:solidFill>
              </a:endParaRPr>
            </a:p>
          </p:txBody>
        </p:sp>
        <p:sp>
          <p:nvSpPr>
            <p:cNvPr id="37" name="Left Brace 36"/>
            <p:cNvSpPr/>
            <p:nvPr/>
          </p:nvSpPr>
          <p:spPr>
            <a:xfrm rot="16200000">
              <a:off x="4560950" y="1794295"/>
              <a:ext cx="203200" cy="2228019"/>
            </a:xfrm>
            <a:prstGeom prst="leftBrace">
              <a:avLst>
                <a:gd name="adj1" fmla="val 37500"/>
                <a:gd name="adj2" fmla="val 50000"/>
              </a:avLst>
            </a:prstGeom>
            <a:ln w="12700">
              <a:solidFill>
                <a:srgbClr val="05000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A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398927" y="1565350"/>
              <a:ext cx="2198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rgbClr val="00000A"/>
                  </a:solidFill>
                </a:rPr>
                <a:t>Ingress </a:t>
              </a:r>
            </a:p>
            <a:p>
              <a:pPr algn="ctr"/>
              <a:r>
                <a:rPr lang="en-US" sz="1400">
                  <a:solidFill>
                    <a:srgbClr val="00000A"/>
                  </a:solidFill>
                </a:rPr>
                <a:t>Service Termination Point </a:t>
              </a:r>
            </a:p>
            <a:p>
              <a:pPr algn="ctr"/>
              <a:r>
                <a:rPr lang="en-US" sz="1400">
                  <a:solidFill>
                    <a:srgbClr val="00000A"/>
                  </a:solidFill>
                </a:rPr>
                <a:t>“A”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746955" y="1565350"/>
              <a:ext cx="219803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rgbClr val="00000A"/>
                  </a:solidFill>
                </a:rPr>
                <a:t>Egress </a:t>
              </a:r>
            </a:p>
            <a:p>
              <a:pPr algn="ctr"/>
              <a:r>
                <a:rPr lang="en-US" sz="1400">
                  <a:solidFill>
                    <a:srgbClr val="00000A"/>
                  </a:solidFill>
                </a:rPr>
                <a:t>Service Termination Point </a:t>
              </a:r>
            </a:p>
            <a:p>
              <a:pPr algn="ctr"/>
              <a:r>
                <a:rPr lang="en-US" sz="1400">
                  <a:solidFill>
                    <a:srgbClr val="00000A"/>
                  </a:solidFill>
                </a:rPr>
                <a:t>“Z”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903773" y="3009905"/>
              <a:ext cx="15554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rgbClr val="00000A"/>
                  </a:solidFill>
                </a:rPr>
                <a:t>Transport section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759539" y="2779811"/>
              <a:ext cx="13244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rgbClr val="00000A"/>
                  </a:solidFill>
                </a:rPr>
                <a:t>Access section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268685" y="2806704"/>
              <a:ext cx="13244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rgbClr val="00000A"/>
                  </a:solidFill>
                </a:rPr>
                <a:t>Access section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952594" y="2990222"/>
              <a:ext cx="139995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rgbClr val="00000A"/>
                  </a:solidFill>
                </a:rPr>
                <a:t>Egress Framing 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899521" y="3214593"/>
              <a:ext cx="16026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rgbClr val="00000A"/>
                  </a:solidFill>
                </a:rPr>
                <a:t>Transport framing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083100" y="3009905"/>
              <a:ext cx="14654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rgbClr val="00000A"/>
                  </a:solidFill>
                </a:rPr>
                <a:t>Ingress Framing</a:t>
              </a:r>
            </a:p>
          </p:txBody>
        </p:sp>
      </p:grpSp>
      <p:grpSp>
        <p:nvGrpSpPr>
          <p:cNvPr id="46" name="Group 26"/>
          <p:cNvGrpSpPr/>
          <p:nvPr/>
        </p:nvGrpSpPr>
        <p:grpSpPr>
          <a:xfrm>
            <a:off x="4558020" y="2304014"/>
            <a:ext cx="266424" cy="306873"/>
            <a:chOff x="7130444" y="4013201"/>
            <a:chExt cx="1074359" cy="1866900"/>
          </a:xfrm>
          <a:solidFill>
            <a:schemeClr val="tx1"/>
          </a:solidFill>
        </p:grpSpPr>
        <p:sp>
          <p:nvSpPr>
            <p:cNvPr id="47" name="Rectangle 46"/>
            <p:cNvSpPr/>
            <p:nvPr/>
          </p:nvSpPr>
          <p:spPr>
            <a:xfrm rot="18683712">
              <a:off x="7515843" y="4379155"/>
              <a:ext cx="207102" cy="97790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7174285" y="4013201"/>
              <a:ext cx="585412" cy="1714500"/>
            </a:xfrm>
            <a:custGeom>
              <a:avLst/>
              <a:gdLst>
                <a:gd name="connsiteX0" fmla="*/ 397933 w 675216"/>
                <a:gd name="connsiteY0" fmla="*/ 0 h 1714500"/>
                <a:gd name="connsiteX1" fmla="*/ 42333 w 675216"/>
                <a:gd name="connsiteY1" fmla="*/ 406400 h 1714500"/>
                <a:gd name="connsiteX2" fmla="*/ 143933 w 675216"/>
                <a:gd name="connsiteY2" fmla="*/ 723900 h 1714500"/>
                <a:gd name="connsiteX3" fmla="*/ 664633 w 675216"/>
                <a:gd name="connsiteY3" fmla="*/ 1041400 h 1714500"/>
                <a:gd name="connsiteX4" fmla="*/ 207433 w 675216"/>
                <a:gd name="connsiteY4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041400 h 1714500"/>
                <a:gd name="connsiteX5" fmla="*/ 207433 w 677333"/>
                <a:gd name="connsiteY5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041400 h 1714500"/>
                <a:gd name="connsiteX5" fmla="*/ 207433 w 677333"/>
                <a:gd name="connsiteY5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328738 h 1714500"/>
                <a:gd name="connsiteX5" fmla="*/ 207433 w 677333"/>
                <a:gd name="connsiteY5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328738 h 1714500"/>
                <a:gd name="connsiteX5" fmla="*/ 207433 w 677333"/>
                <a:gd name="connsiteY5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328738 h 1714500"/>
                <a:gd name="connsiteX5" fmla="*/ 207433 w 677333"/>
                <a:gd name="connsiteY5" fmla="*/ 1714500 h 1714500"/>
                <a:gd name="connsiteX0" fmla="*/ 355600 w 635000"/>
                <a:gd name="connsiteY0" fmla="*/ 0 h 1714500"/>
                <a:gd name="connsiteX1" fmla="*/ 0 w 635000"/>
                <a:gd name="connsiteY1" fmla="*/ 406400 h 1714500"/>
                <a:gd name="connsiteX2" fmla="*/ 101600 w 635000"/>
                <a:gd name="connsiteY2" fmla="*/ 723900 h 1714500"/>
                <a:gd name="connsiteX3" fmla="*/ 88900 w 635000"/>
                <a:gd name="connsiteY3" fmla="*/ 723900 h 1714500"/>
                <a:gd name="connsiteX4" fmla="*/ 622300 w 635000"/>
                <a:gd name="connsiteY4" fmla="*/ 1328738 h 1714500"/>
                <a:gd name="connsiteX5" fmla="*/ 165100 w 635000"/>
                <a:gd name="connsiteY5" fmla="*/ 1714500 h 1714500"/>
                <a:gd name="connsiteX0" fmla="*/ 355600 w 635000"/>
                <a:gd name="connsiteY0" fmla="*/ 0 h 1714500"/>
                <a:gd name="connsiteX1" fmla="*/ 0 w 635000"/>
                <a:gd name="connsiteY1" fmla="*/ 406400 h 1714500"/>
                <a:gd name="connsiteX2" fmla="*/ 101600 w 635000"/>
                <a:gd name="connsiteY2" fmla="*/ 723900 h 1714500"/>
                <a:gd name="connsiteX3" fmla="*/ 88900 w 635000"/>
                <a:gd name="connsiteY3" fmla="*/ 723900 h 1714500"/>
                <a:gd name="connsiteX4" fmla="*/ 622300 w 635000"/>
                <a:gd name="connsiteY4" fmla="*/ 1328738 h 1714500"/>
                <a:gd name="connsiteX5" fmla="*/ 165100 w 635000"/>
                <a:gd name="connsiteY5" fmla="*/ 1714500 h 1714500"/>
                <a:gd name="connsiteX0" fmla="*/ 355600 w 654050"/>
                <a:gd name="connsiteY0" fmla="*/ 0 h 1714500"/>
                <a:gd name="connsiteX1" fmla="*/ 0 w 654050"/>
                <a:gd name="connsiteY1" fmla="*/ 406400 h 1714500"/>
                <a:gd name="connsiteX2" fmla="*/ 101600 w 654050"/>
                <a:gd name="connsiteY2" fmla="*/ 723900 h 1714500"/>
                <a:gd name="connsiteX3" fmla="*/ 355599 w 654050"/>
                <a:gd name="connsiteY3" fmla="*/ 1011238 h 1714500"/>
                <a:gd name="connsiteX4" fmla="*/ 622300 w 654050"/>
                <a:gd name="connsiteY4" fmla="*/ 1328738 h 1714500"/>
                <a:gd name="connsiteX5" fmla="*/ 165100 w 654050"/>
                <a:gd name="connsiteY5" fmla="*/ 1714500 h 1714500"/>
                <a:gd name="connsiteX0" fmla="*/ 357717 w 624417"/>
                <a:gd name="connsiteY0" fmla="*/ 0 h 1714500"/>
                <a:gd name="connsiteX1" fmla="*/ 2117 w 624417"/>
                <a:gd name="connsiteY1" fmla="*/ 406400 h 1714500"/>
                <a:gd name="connsiteX2" fmla="*/ 103717 w 624417"/>
                <a:gd name="connsiteY2" fmla="*/ 723900 h 1714500"/>
                <a:gd name="connsiteX3" fmla="*/ 624417 w 624417"/>
                <a:gd name="connsiteY3" fmla="*/ 1328738 h 1714500"/>
                <a:gd name="connsiteX4" fmla="*/ 167217 w 624417"/>
                <a:gd name="connsiteY4" fmla="*/ 1714500 h 1714500"/>
                <a:gd name="connsiteX0" fmla="*/ 357717 w 624417"/>
                <a:gd name="connsiteY0" fmla="*/ 0 h 1714500"/>
                <a:gd name="connsiteX1" fmla="*/ 2117 w 624417"/>
                <a:gd name="connsiteY1" fmla="*/ 406400 h 1714500"/>
                <a:gd name="connsiteX2" fmla="*/ 103717 w 624417"/>
                <a:gd name="connsiteY2" fmla="*/ 723900 h 1714500"/>
                <a:gd name="connsiteX3" fmla="*/ 624417 w 624417"/>
                <a:gd name="connsiteY3" fmla="*/ 1328738 h 1714500"/>
                <a:gd name="connsiteX4" fmla="*/ 167217 w 624417"/>
                <a:gd name="connsiteY4" fmla="*/ 1714500 h 1714500"/>
                <a:gd name="connsiteX0" fmla="*/ 355600 w 622300"/>
                <a:gd name="connsiteY0" fmla="*/ 0 h 1714500"/>
                <a:gd name="connsiteX1" fmla="*/ 0 w 622300"/>
                <a:gd name="connsiteY1" fmla="*/ 406400 h 1714500"/>
                <a:gd name="connsiteX2" fmla="*/ 370417 w 622300"/>
                <a:gd name="connsiteY2" fmla="*/ 1011238 h 1714500"/>
                <a:gd name="connsiteX3" fmla="*/ 622300 w 622300"/>
                <a:gd name="connsiteY3" fmla="*/ 1328738 h 1714500"/>
                <a:gd name="connsiteX4" fmla="*/ 165100 w 622300"/>
                <a:gd name="connsiteY4" fmla="*/ 1714500 h 1714500"/>
                <a:gd name="connsiteX0" fmla="*/ 355600 w 658283"/>
                <a:gd name="connsiteY0" fmla="*/ 0 h 1714500"/>
                <a:gd name="connsiteX1" fmla="*/ 0 w 658283"/>
                <a:gd name="connsiteY1" fmla="*/ 406400 h 1714500"/>
                <a:gd name="connsiteX2" fmla="*/ 370417 w 658283"/>
                <a:gd name="connsiteY2" fmla="*/ 1011238 h 1714500"/>
                <a:gd name="connsiteX3" fmla="*/ 215899 w 658283"/>
                <a:gd name="connsiteY3" fmla="*/ 825500 h 1714500"/>
                <a:gd name="connsiteX4" fmla="*/ 622300 w 658283"/>
                <a:gd name="connsiteY4" fmla="*/ 1328738 h 1714500"/>
                <a:gd name="connsiteX5" fmla="*/ 165100 w 658283"/>
                <a:gd name="connsiteY5" fmla="*/ 1714500 h 1714500"/>
                <a:gd name="connsiteX0" fmla="*/ 355600 w 911426"/>
                <a:gd name="connsiteY0" fmla="*/ 0 h 1714500"/>
                <a:gd name="connsiteX1" fmla="*/ 0 w 911426"/>
                <a:gd name="connsiteY1" fmla="*/ 406400 h 1714500"/>
                <a:gd name="connsiteX2" fmla="*/ 370417 w 911426"/>
                <a:gd name="connsiteY2" fmla="*/ 1011238 h 1714500"/>
                <a:gd name="connsiteX3" fmla="*/ 885673 w 911426"/>
                <a:gd name="connsiteY3" fmla="*/ 1016000 h 1714500"/>
                <a:gd name="connsiteX4" fmla="*/ 215899 w 911426"/>
                <a:gd name="connsiteY4" fmla="*/ 825500 h 1714500"/>
                <a:gd name="connsiteX5" fmla="*/ 622300 w 911426"/>
                <a:gd name="connsiteY5" fmla="*/ 1328738 h 1714500"/>
                <a:gd name="connsiteX6" fmla="*/ 165100 w 911426"/>
                <a:gd name="connsiteY6" fmla="*/ 1714500 h 1714500"/>
                <a:gd name="connsiteX0" fmla="*/ 355600 w 921656"/>
                <a:gd name="connsiteY0" fmla="*/ 0 h 1714500"/>
                <a:gd name="connsiteX1" fmla="*/ 0 w 921656"/>
                <a:gd name="connsiteY1" fmla="*/ 406400 h 1714500"/>
                <a:gd name="connsiteX2" fmla="*/ 885673 w 921656"/>
                <a:gd name="connsiteY2" fmla="*/ 1016000 h 1714500"/>
                <a:gd name="connsiteX3" fmla="*/ 215899 w 921656"/>
                <a:gd name="connsiteY3" fmla="*/ 825500 h 1714500"/>
                <a:gd name="connsiteX4" fmla="*/ 622300 w 921656"/>
                <a:gd name="connsiteY4" fmla="*/ 1328738 h 1714500"/>
                <a:gd name="connsiteX5" fmla="*/ 165100 w 921656"/>
                <a:gd name="connsiteY5" fmla="*/ 1714500 h 1714500"/>
                <a:gd name="connsiteX0" fmla="*/ 355600 w 989390"/>
                <a:gd name="connsiteY0" fmla="*/ 0 h 1714500"/>
                <a:gd name="connsiteX1" fmla="*/ 0 w 989390"/>
                <a:gd name="connsiteY1" fmla="*/ 406400 h 1714500"/>
                <a:gd name="connsiteX2" fmla="*/ 885673 w 989390"/>
                <a:gd name="connsiteY2" fmla="*/ 1016000 h 1714500"/>
                <a:gd name="connsiteX3" fmla="*/ 622300 w 989390"/>
                <a:gd name="connsiteY3" fmla="*/ 1328738 h 1714500"/>
                <a:gd name="connsiteX4" fmla="*/ 165100 w 989390"/>
                <a:gd name="connsiteY4" fmla="*/ 1714500 h 1714500"/>
                <a:gd name="connsiteX0" fmla="*/ 355600 w 742395"/>
                <a:gd name="connsiteY0" fmla="*/ 0 h 1714500"/>
                <a:gd name="connsiteX1" fmla="*/ 0 w 742395"/>
                <a:gd name="connsiteY1" fmla="*/ 406400 h 1714500"/>
                <a:gd name="connsiteX2" fmla="*/ 251881 w 742395"/>
                <a:gd name="connsiteY2" fmla="*/ 800100 h 1714500"/>
                <a:gd name="connsiteX3" fmla="*/ 622300 w 742395"/>
                <a:gd name="connsiteY3" fmla="*/ 1328738 h 1714500"/>
                <a:gd name="connsiteX4" fmla="*/ 165100 w 742395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190500 w 577295"/>
                <a:gd name="connsiteY0" fmla="*/ 0 h 1714500"/>
                <a:gd name="connsiteX1" fmla="*/ 86781 w 577295"/>
                <a:gd name="connsiteY1" fmla="*/ 800100 h 1714500"/>
                <a:gd name="connsiteX2" fmla="*/ 457200 w 577295"/>
                <a:gd name="connsiteY2" fmla="*/ 1328738 h 1714500"/>
                <a:gd name="connsiteX3" fmla="*/ 0 w 577295"/>
                <a:gd name="connsiteY3" fmla="*/ 1714500 h 1714500"/>
                <a:gd name="connsiteX0" fmla="*/ 300013 w 686808"/>
                <a:gd name="connsiteY0" fmla="*/ 0 h 1714500"/>
                <a:gd name="connsiteX1" fmla="*/ 17286 w 686808"/>
                <a:gd name="connsiteY1" fmla="*/ 419100 h 1714500"/>
                <a:gd name="connsiteX2" fmla="*/ 196294 w 686808"/>
                <a:gd name="connsiteY2" fmla="*/ 800100 h 1714500"/>
                <a:gd name="connsiteX3" fmla="*/ 566713 w 686808"/>
                <a:gd name="connsiteY3" fmla="*/ 1328738 h 1714500"/>
                <a:gd name="connsiteX4" fmla="*/ 109513 w 686808"/>
                <a:gd name="connsiteY4" fmla="*/ 1714500 h 1714500"/>
                <a:gd name="connsiteX0" fmla="*/ 318712 w 705507"/>
                <a:gd name="connsiteY0" fmla="*/ 0 h 1714500"/>
                <a:gd name="connsiteX1" fmla="*/ 35985 w 705507"/>
                <a:gd name="connsiteY1" fmla="*/ 419100 h 1714500"/>
                <a:gd name="connsiteX2" fmla="*/ 214993 w 705507"/>
                <a:gd name="connsiteY2" fmla="*/ 800100 h 1714500"/>
                <a:gd name="connsiteX3" fmla="*/ 585412 w 705507"/>
                <a:gd name="connsiteY3" fmla="*/ 1328738 h 1714500"/>
                <a:gd name="connsiteX4" fmla="*/ 128212 w 705507"/>
                <a:gd name="connsiteY4" fmla="*/ 1714500 h 1714500"/>
                <a:gd name="connsiteX0" fmla="*/ 318712 w 705507"/>
                <a:gd name="connsiteY0" fmla="*/ 0 h 1714500"/>
                <a:gd name="connsiteX1" fmla="*/ 35985 w 705507"/>
                <a:gd name="connsiteY1" fmla="*/ 419100 h 1714500"/>
                <a:gd name="connsiteX2" fmla="*/ 214993 w 705507"/>
                <a:gd name="connsiteY2" fmla="*/ 800100 h 1714500"/>
                <a:gd name="connsiteX3" fmla="*/ 585412 w 705507"/>
                <a:gd name="connsiteY3" fmla="*/ 1328738 h 1714500"/>
                <a:gd name="connsiteX4" fmla="*/ 128212 w 705507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820362"/>
                <a:gd name="connsiteY0" fmla="*/ 0 h 1714500"/>
                <a:gd name="connsiteX1" fmla="*/ 35985 w 820362"/>
                <a:gd name="connsiteY1" fmla="*/ 419100 h 1714500"/>
                <a:gd name="connsiteX2" fmla="*/ 214993 w 820362"/>
                <a:gd name="connsiteY2" fmla="*/ 800100 h 1714500"/>
                <a:gd name="connsiteX3" fmla="*/ 585412 w 820362"/>
                <a:gd name="connsiteY3" fmla="*/ 1328738 h 1714500"/>
                <a:gd name="connsiteX4" fmla="*/ 128212 w 820362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661612"/>
                <a:gd name="connsiteY0" fmla="*/ 0 h 1714500"/>
                <a:gd name="connsiteX1" fmla="*/ 35985 w 661612"/>
                <a:gd name="connsiteY1" fmla="*/ 419100 h 1714500"/>
                <a:gd name="connsiteX2" fmla="*/ 214993 w 661612"/>
                <a:gd name="connsiteY2" fmla="*/ 800100 h 1714500"/>
                <a:gd name="connsiteX3" fmla="*/ 585412 w 661612"/>
                <a:gd name="connsiteY3" fmla="*/ 1328738 h 1714500"/>
                <a:gd name="connsiteX4" fmla="*/ 585412 w 661612"/>
                <a:gd name="connsiteY4" fmla="*/ 1333500 h 1714500"/>
                <a:gd name="connsiteX5" fmla="*/ 128212 w 661612"/>
                <a:gd name="connsiteY5" fmla="*/ 1714500 h 1714500"/>
                <a:gd name="connsiteX0" fmla="*/ 318712 w 661612"/>
                <a:gd name="connsiteY0" fmla="*/ 0 h 1714500"/>
                <a:gd name="connsiteX1" fmla="*/ 35985 w 661612"/>
                <a:gd name="connsiteY1" fmla="*/ 419100 h 1714500"/>
                <a:gd name="connsiteX2" fmla="*/ 214993 w 661612"/>
                <a:gd name="connsiteY2" fmla="*/ 800100 h 1714500"/>
                <a:gd name="connsiteX3" fmla="*/ 585412 w 661612"/>
                <a:gd name="connsiteY3" fmla="*/ 1328738 h 1714500"/>
                <a:gd name="connsiteX4" fmla="*/ 585412 w 661612"/>
                <a:gd name="connsiteY4" fmla="*/ 1333500 h 1714500"/>
                <a:gd name="connsiteX5" fmla="*/ 128212 w 661612"/>
                <a:gd name="connsiteY5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5412" h="1714500">
                  <a:moveTo>
                    <a:pt x="318712" y="0"/>
                  </a:moveTo>
                  <a:cubicBezTo>
                    <a:pt x="303895" y="69850"/>
                    <a:pt x="53272" y="285750"/>
                    <a:pt x="35985" y="419100"/>
                  </a:cubicBezTo>
                  <a:cubicBezTo>
                    <a:pt x="18699" y="552450"/>
                    <a:pt x="0" y="610394"/>
                    <a:pt x="214993" y="800100"/>
                  </a:cubicBezTo>
                  <a:cubicBezTo>
                    <a:pt x="436589" y="966523"/>
                    <a:pt x="560012" y="996421"/>
                    <a:pt x="585412" y="1328738"/>
                  </a:cubicBezTo>
                  <a:cubicBezTo>
                    <a:pt x="469349" y="1633538"/>
                    <a:pt x="223462" y="1634133"/>
                    <a:pt x="128212" y="1714500"/>
                  </a:cubicBezTo>
                </a:path>
              </a:pathLst>
            </a:custGeom>
            <a:noFill/>
            <a:ln w="25400">
              <a:solidFill>
                <a:srgbClr val="05000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7619391" y="4165601"/>
              <a:ext cx="585412" cy="1714500"/>
            </a:xfrm>
            <a:custGeom>
              <a:avLst/>
              <a:gdLst>
                <a:gd name="connsiteX0" fmla="*/ 397933 w 675216"/>
                <a:gd name="connsiteY0" fmla="*/ 0 h 1714500"/>
                <a:gd name="connsiteX1" fmla="*/ 42333 w 675216"/>
                <a:gd name="connsiteY1" fmla="*/ 406400 h 1714500"/>
                <a:gd name="connsiteX2" fmla="*/ 143933 w 675216"/>
                <a:gd name="connsiteY2" fmla="*/ 723900 h 1714500"/>
                <a:gd name="connsiteX3" fmla="*/ 664633 w 675216"/>
                <a:gd name="connsiteY3" fmla="*/ 1041400 h 1714500"/>
                <a:gd name="connsiteX4" fmla="*/ 207433 w 675216"/>
                <a:gd name="connsiteY4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041400 h 1714500"/>
                <a:gd name="connsiteX5" fmla="*/ 207433 w 677333"/>
                <a:gd name="connsiteY5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041400 h 1714500"/>
                <a:gd name="connsiteX5" fmla="*/ 207433 w 677333"/>
                <a:gd name="connsiteY5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328738 h 1714500"/>
                <a:gd name="connsiteX5" fmla="*/ 207433 w 677333"/>
                <a:gd name="connsiteY5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328738 h 1714500"/>
                <a:gd name="connsiteX5" fmla="*/ 207433 w 677333"/>
                <a:gd name="connsiteY5" fmla="*/ 1714500 h 1714500"/>
                <a:gd name="connsiteX0" fmla="*/ 397933 w 677333"/>
                <a:gd name="connsiteY0" fmla="*/ 0 h 1714500"/>
                <a:gd name="connsiteX1" fmla="*/ 42333 w 677333"/>
                <a:gd name="connsiteY1" fmla="*/ 406400 h 1714500"/>
                <a:gd name="connsiteX2" fmla="*/ 143933 w 677333"/>
                <a:gd name="connsiteY2" fmla="*/ 723900 h 1714500"/>
                <a:gd name="connsiteX3" fmla="*/ 131233 w 677333"/>
                <a:gd name="connsiteY3" fmla="*/ 723900 h 1714500"/>
                <a:gd name="connsiteX4" fmla="*/ 664633 w 677333"/>
                <a:gd name="connsiteY4" fmla="*/ 1328738 h 1714500"/>
                <a:gd name="connsiteX5" fmla="*/ 207433 w 677333"/>
                <a:gd name="connsiteY5" fmla="*/ 1714500 h 1714500"/>
                <a:gd name="connsiteX0" fmla="*/ 355600 w 635000"/>
                <a:gd name="connsiteY0" fmla="*/ 0 h 1714500"/>
                <a:gd name="connsiteX1" fmla="*/ 0 w 635000"/>
                <a:gd name="connsiteY1" fmla="*/ 406400 h 1714500"/>
                <a:gd name="connsiteX2" fmla="*/ 101600 w 635000"/>
                <a:gd name="connsiteY2" fmla="*/ 723900 h 1714500"/>
                <a:gd name="connsiteX3" fmla="*/ 88900 w 635000"/>
                <a:gd name="connsiteY3" fmla="*/ 723900 h 1714500"/>
                <a:gd name="connsiteX4" fmla="*/ 622300 w 635000"/>
                <a:gd name="connsiteY4" fmla="*/ 1328738 h 1714500"/>
                <a:gd name="connsiteX5" fmla="*/ 165100 w 635000"/>
                <a:gd name="connsiteY5" fmla="*/ 1714500 h 1714500"/>
                <a:gd name="connsiteX0" fmla="*/ 355600 w 635000"/>
                <a:gd name="connsiteY0" fmla="*/ 0 h 1714500"/>
                <a:gd name="connsiteX1" fmla="*/ 0 w 635000"/>
                <a:gd name="connsiteY1" fmla="*/ 406400 h 1714500"/>
                <a:gd name="connsiteX2" fmla="*/ 101600 w 635000"/>
                <a:gd name="connsiteY2" fmla="*/ 723900 h 1714500"/>
                <a:gd name="connsiteX3" fmla="*/ 88900 w 635000"/>
                <a:gd name="connsiteY3" fmla="*/ 723900 h 1714500"/>
                <a:gd name="connsiteX4" fmla="*/ 622300 w 635000"/>
                <a:gd name="connsiteY4" fmla="*/ 1328738 h 1714500"/>
                <a:gd name="connsiteX5" fmla="*/ 165100 w 635000"/>
                <a:gd name="connsiteY5" fmla="*/ 1714500 h 1714500"/>
                <a:gd name="connsiteX0" fmla="*/ 355600 w 654050"/>
                <a:gd name="connsiteY0" fmla="*/ 0 h 1714500"/>
                <a:gd name="connsiteX1" fmla="*/ 0 w 654050"/>
                <a:gd name="connsiteY1" fmla="*/ 406400 h 1714500"/>
                <a:gd name="connsiteX2" fmla="*/ 101600 w 654050"/>
                <a:gd name="connsiteY2" fmla="*/ 723900 h 1714500"/>
                <a:gd name="connsiteX3" fmla="*/ 355599 w 654050"/>
                <a:gd name="connsiteY3" fmla="*/ 1011238 h 1714500"/>
                <a:gd name="connsiteX4" fmla="*/ 622300 w 654050"/>
                <a:gd name="connsiteY4" fmla="*/ 1328738 h 1714500"/>
                <a:gd name="connsiteX5" fmla="*/ 165100 w 654050"/>
                <a:gd name="connsiteY5" fmla="*/ 1714500 h 1714500"/>
                <a:gd name="connsiteX0" fmla="*/ 357717 w 624417"/>
                <a:gd name="connsiteY0" fmla="*/ 0 h 1714500"/>
                <a:gd name="connsiteX1" fmla="*/ 2117 w 624417"/>
                <a:gd name="connsiteY1" fmla="*/ 406400 h 1714500"/>
                <a:gd name="connsiteX2" fmla="*/ 103717 w 624417"/>
                <a:gd name="connsiteY2" fmla="*/ 723900 h 1714500"/>
                <a:gd name="connsiteX3" fmla="*/ 624417 w 624417"/>
                <a:gd name="connsiteY3" fmla="*/ 1328738 h 1714500"/>
                <a:gd name="connsiteX4" fmla="*/ 167217 w 624417"/>
                <a:gd name="connsiteY4" fmla="*/ 1714500 h 1714500"/>
                <a:gd name="connsiteX0" fmla="*/ 357717 w 624417"/>
                <a:gd name="connsiteY0" fmla="*/ 0 h 1714500"/>
                <a:gd name="connsiteX1" fmla="*/ 2117 w 624417"/>
                <a:gd name="connsiteY1" fmla="*/ 406400 h 1714500"/>
                <a:gd name="connsiteX2" fmla="*/ 103717 w 624417"/>
                <a:gd name="connsiteY2" fmla="*/ 723900 h 1714500"/>
                <a:gd name="connsiteX3" fmla="*/ 624417 w 624417"/>
                <a:gd name="connsiteY3" fmla="*/ 1328738 h 1714500"/>
                <a:gd name="connsiteX4" fmla="*/ 167217 w 624417"/>
                <a:gd name="connsiteY4" fmla="*/ 1714500 h 1714500"/>
                <a:gd name="connsiteX0" fmla="*/ 355600 w 622300"/>
                <a:gd name="connsiteY0" fmla="*/ 0 h 1714500"/>
                <a:gd name="connsiteX1" fmla="*/ 0 w 622300"/>
                <a:gd name="connsiteY1" fmla="*/ 406400 h 1714500"/>
                <a:gd name="connsiteX2" fmla="*/ 370417 w 622300"/>
                <a:gd name="connsiteY2" fmla="*/ 1011238 h 1714500"/>
                <a:gd name="connsiteX3" fmla="*/ 622300 w 622300"/>
                <a:gd name="connsiteY3" fmla="*/ 1328738 h 1714500"/>
                <a:gd name="connsiteX4" fmla="*/ 165100 w 622300"/>
                <a:gd name="connsiteY4" fmla="*/ 1714500 h 1714500"/>
                <a:gd name="connsiteX0" fmla="*/ 355600 w 658283"/>
                <a:gd name="connsiteY0" fmla="*/ 0 h 1714500"/>
                <a:gd name="connsiteX1" fmla="*/ 0 w 658283"/>
                <a:gd name="connsiteY1" fmla="*/ 406400 h 1714500"/>
                <a:gd name="connsiteX2" fmla="*/ 370417 w 658283"/>
                <a:gd name="connsiteY2" fmla="*/ 1011238 h 1714500"/>
                <a:gd name="connsiteX3" fmla="*/ 215899 w 658283"/>
                <a:gd name="connsiteY3" fmla="*/ 825500 h 1714500"/>
                <a:gd name="connsiteX4" fmla="*/ 622300 w 658283"/>
                <a:gd name="connsiteY4" fmla="*/ 1328738 h 1714500"/>
                <a:gd name="connsiteX5" fmla="*/ 165100 w 658283"/>
                <a:gd name="connsiteY5" fmla="*/ 1714500 h 1714500"/>
                <a:gd name="connsiteX0" fmla="*/ 355600 w 911426"/>
                <a:gd name="connsiteY0" fmla="*/ 0 h 1714500"/>
                <a:gd name="connsiteX1" fmla="*/ 0 w 911426"/>
                <a:gd name="connsiteY1" fmla="*/ 406400 h 1714500"/>
                <a:gd name="connsiteX2" fmla="*/ 370417 w 911426"/>
                <a:gd name="connsiteY2" fmla="*/ 1011238 h 1714500"/>
                <a:gd name="connsiteX3" fmla="*/ 885673 w 911426"/>
                <a:gd name="connsiteY3" fmla="*/ 1016000 h 1714500"/>
                <a:gd name="connsiteX4" fmla="*/ 215899 w 911426"/>
                <a:gd name="connsiteY4" fmla="*/ 825500 h 1714500"/>
                <a:gd name="connsiteX5" fmla="*/ 622300 w 911426"/>
                <a:gd name="connsiteY5" fmla="*/ 1328738 h 1714500"/>
                <a:gd name="connsiteX6" fmla="*/ 165100 w 911426"/>
                <a:gd name="connsiteY6" fmla="*/ 1714500 h 1714500"/>
                <a:gd name="connsiteX0" fmla="*/ 355600 w 921656"/>
                <a:gd name="connsiteY0" fmla="*/ 0 h 1714500"/>
                <a:gd name="connsiteX1" fmla="*/ 0 w 921656"/>
                <a:gd name="connsiteY1" fmla="*/ 406400 h 1714500"/>
                <a:gd name="connsiteX2" fmla="*/ 885673 w 921656"/>
                <a:gd name="connsiteY2" fmla="*/ 1016000 h 1714500"/>
                <a:gd name="connsiteX3" fmla="*/ 215899 w 921656"/>
                <a:gd name="connsiteY3" fmla="*/ 825500 h 1714500"/>
                <a:gd name="connsiteX4" fmla="*/ 622300 w 921656"/>
                <a:gd name="connsiteY4" fmla="*/ 1328738 h 1714500"/>
                <a:gd name="connsiteX5" fmla="*/ 165100 w 921656"/>
                <a:gd name="connsiteY5" fmla="*/ 1714500 h 1714500"/>
                <a:gd name="connsiteX0" fmla="*/ 355600 w 989390"/>
                <a:gd name="connsiteY0" fmla="*/ 0 h 1714500"/>
                <a:gd name="connsiteX1" fmla="*/ 0 w 989390"/>
                <a:gd name="connsiteY1" fmla="*/ 406400 h 1714500"/>
                <a:gd name="connsiteX2" fmla="*/ 885673 w 989390"/>
                <a:gd name="connsiteY2" fmla="*/ 1016000 h 1714500"/>
                <a:gd name="connsiteX3" fmla="*/ 622300 w 989390"/>
                <a:gd name="connsiteY3" fmla="*/ 1328738 h 1714500"/>
                <a:gd name="connsiteX4" fmla="*/ 165100 w 989390"/>
                <a:gd name="connsiteY4" fmla="*/ 1714500 h 1714500"/>
                <a:gd name="connsiteX0" fmla="*/ 355600 w 742395"/>
                <a:gd name="connsiteY0" fmla="*/ 0 h 1714500"/>
                <a:gd name="connsiteX1" fmla="*/ 0 w 742395"/>
                <a:gd name="connsiteY1" fmla="*/ 406400 h 1714500"/>
                <a:gd name="connsiteX2" fmla="*/ 251881 w 742395"/>
                <a:gd name="connsiteY2" fmla="*/ 800100 h 1714500"/>
                <a:gd name="connsiteX3" fmla="*/ 622300 w 742395"/>
                <a:gd name="connsiteY3" fmla="*/ 1328738 h 1714500"/>
                <a:gd name="connsiteX4" fmla="*/ 165100 w 742395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439362 w 826157"/>
                <a:gd name="connsiteY0" fmla="*/ 0 h 1714500"/>
                <a:gd name="connsiteX1" fmla="*/ 83762 w 826157"/>
                <a:gd name="connsiteY1" fmla="*/ 406400 h 1714500"/>
                <a:gd name="connsiteX2" fmla="*/ 335643 w 826157"/>
                <a:gd name="connsiteY2" fmla="*/ 800100 h 1714500"/>
                <a:gd name="connsiteX3" fmla="*/ 706062 w 826157"/>
                <a:gd name="connsiteY3" fmla="*/ 1328738 h 1714500"/>
                <a:gd name="connsiteX4" fmla="*/ 248862 w 826157"/>
                <a:gd name="connsiteY4" fmla="*/ 1714500 h 1714500"/>
                <a:gd name="connsiteX0" fmla="*/ 190500 w 577295"/>
                <a:gd name="connsiteY0" fmla="*/ 0 h 1714500"/>
                <a:gd name="connsiteX1" fmla="*/ 86781 w 577295"/>
                <a:gd name="connsiteY1" fmla="*/ 800100 h 1714500"/>
                <a:gd name="connsiteX2" fmla="*/ 457200 w 577295"/>
                <a:gd name="connsiteY2" fmla="*/ 1328738 h 1714500"/>
                <a:gd name="connsiteX3" fmla="*/ 0 w 577295"/>
                <a:gd name="connsiteY3" fmla="*/ 1714500 h 1714500"/>
                <a:gd name="connsiteX0" fmla="*/ 300013 w 686808"/>
                <a:gd name="connsiteY0" fmla="*/ 0 h 1714500"/>
                <a:gd name="connsiteX1" fmla="*/ 17286 w 686808"/>
                <a:gd name="connsiteY1" fmla="*/ 419100 h 1714500"/>
                <a:gd name="connsiteX2" fmla="*/ 196294 w 686808"/>
                <a:gd name="connsiteY2" fmla="*/ 800100 h 1714500"/>
                <a:gd name="connsiteX3" fmla="*/ 566713 w 686808"/>
                <a:gd name="connsiteY3" fmla="*/ 1328738 h 1714500"/>
                <a:gd name="connsiteX4" fmla="*/ 109513 w 686808"/>
                <a:gd name="connsiteY4" fmla="*/ 1714500 h 1714500"/>
                <a:gd name="connsiteX0" fmla="*/ 318712 w 705507"/>
                <a:gd name="connsiteY0" fmla="*/ 0 h 1714500"/>
                <a:gd name="connsiteX1" fmla="*/ 35985 w 705507"/>
                <a:gd name="connsiteY1" fmla="*/ 419100 h 1714500"/>
                <a:gd name="connsiteX2" fmla="*/ 214993 w 705507"/>
                <a:gd name="connsiteY2" fmla="*/ 800100 h 1714500"/>
                <a:gd name="connsiteX3" fmla="*/ 585412 w 705507"/>
                <a:gd name="connsiteY3" fmla="*/ 1328738 h 1714500"/>
                <a:gd name="connsiteX4" fmla="*/ 128212 w 705507"/>
                <a:gd name="connsiteY4" fmla="*/ 1714500 h 1714500"/>
                <a:gd name="connsiteX0" fmla="*/ 318712 w 705507"/>
                <a:gd name="connsiteY0" fmla="*/ 0 h 1714500"/>
                <a:gd name="connsiteX1" fmla="*/ 35985 w 705507"/>
                <a:gd name="connsiteY1" fmla="*/ 419100 h 1714500"/>
                <a:gd name="connsiteX2" fmla="*/ 214993 w 705507"/>
                <a:gd name="connsiteY2" fmla="*/ 800100 h 1714500"/>
                <a:gd name="connsiteX3" fmla="*/ 585412 w 705507"/>
                <a:gd name="connsiteY3" fmla="*/ 1328738 h 1714500"/>
                <a:gd name="connsiteX4" fmla="*/ 128212 w 705507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820362"/>
                <a:gd name="connsiteY0" fmla="*/ 0 h 1714500"/>
                <a:gd name="connsiteX1" fmla="*/ 35985 w 820362"/>
                <a:gd name="connsiteY1" fmla="*/ 419100 h 1714500"/>
                <a:gd name="connsiteX2" fmla="*/ 214993 w 820362"/>
                <a:gd name="connsiteY2" fmla="*/ 800100 h 1714500"/>
                <a:gd name="connsiteX3" fmla="*/ 585412 w 820362"/>
                <a:gd name="connsiteY3" fmla="*/ 1328738 h 1714500"/>
                <a:gd name="connsiteX4" fmla="*/ 128212 w 820362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661612"/>
                <a:gd name="connsiteY0" fmla="*/ 0 h 1714500"/>
                <a:gd name="connsiteX1" fmla="*/ 35985 w 661612"/>
                <a:gd name="connsiteY1" fmla="*/ 419100 h 1714500"/>
                <a:gd name="connsiteX2" fmla="*/ 214993 w 661612"/>
                <a:gd name="connsiteY2" fmla="*/ 800100 h 1714500"/>
                <a:gd name="connsiteX3" fmla="*/ 585412 w 661612"/>
                <a:gd name="connsiteY3" fmla="*/ 1328738 h 1714500"/>
                <a:gd name="connsiteX4" fmla="*/ 585412 w 661612"/>
                <a:gd name="connsiteY4" fmla="*/ 1333500 h 1714500"/>
                <a:gd name="connsiteX5" fmla="*/ 128212 w 661612"/>
                <a:gd name="connsiteY5" fmla="*/ 1714500 h 1714500"/>
                <a:gd name="connsiteX0" fmla="*/ 318712 w 661612"/>
                <a:gd name="connsiteY0" fmla="*/ 0 h 1714500"/>
                <a:gd name="connsiteX1" fmla="*/ 35985 w 661612"/>
                <a:gd name="connsiteY1" fmla="*/ 419100 h 1714500"/>
                <a:gd name="connsiteX2" fmla="*/ 214993 w 661612"/>
                <a:gd name="connsiteY2" fmla="*/ 800100 h 1714500"/>
                <a:gd name="connsiteX3" fmla="*/ 585412 w 661612"/>
                <a:gd name="connsiteY3" fmla="*/ 1328738 h 1714500"/>
                <a:gd name="connsiteX4" fmla="*/ 585412 w 661612"/>
                <a:gd name="connsiteY4" fmla="*/ 1333500 h 1714500"/>
                <a:gd name="connsiteX5" fmla="*/ 128212 w 661612"/>
                <a:gd name="connsiteY5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  <a:gd name="connsiteX0" fmla="*/ 318712 w 585412"/>
                <a:gd name="connsiteY0" fmla="*/ 0 h 1714500"/>
                <a:gd name="connsiteX1" fmla="*/ 35985 w 585412"/>
                <a:gd name="connsiteY1" fmla="*/ 419100 h 1714500"/>
                <a:gd name="connsiteX2" fmla="*/ 214993 w 585412"/>
                <a:gd name="connsiteY2" fmla="*/ 800100 h 1714500"/>
                <a:gd name="connsiteX3" fmla="*/ 585412 w 585412"/>
                <a:gd name="connsiteY3" fmla="*/ 1328738 h 1714500"/>
                <a:gd name="connsiteX4" fmla="*/ 128212 w 585412"/>
                <a:gd name="connsiteY4" fmla="*/ 1714500 h 171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5412" h="1714500">
                  <a:moveTo>
                    <a:pt x="318712" y="0"/>
                  </a:moveTo>
                  <a:cubicBezTo>
                    <a:pt x="303895" y="69850"/>
                    <a:pt x="53272" y="285750"/>
                    <a:pt x="35985" y="419100"/>
                  </a:cubicBezTo>
                  <a:cubicBezTo>
                    <a:pt x="18699" y="552450"/>
                    <a:pt x="0" y="610394"/>
                    <a:pt x="214993" y="800100"/>
                  </a:cubicBezTo>
                  <a:cubicBezTo>
                    <a:pt x="436589" y="966523"/>
                    <a:pt x="560012" y="996421"/>
                    <a:pt x="585412" y="1328738"/>
                  </a:cubicBezTo>
                  <a:cubicBezTo>
                    <a:pt x="469349" y="1633538"/>
                    <a:pt x="223462" y="1634133"/>
                    <a:pt x="128212" y="1714500"/>
                  </a:cubicBezTo>
                </a:path>
              </a:pathLst>
            </a:custGeom>
            <a:noFill/>
            <a:ln w="25400">
              <a:solidFill>
                <a:srgbClr val="05000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48891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NSI WG">
  <a:themeElements>
    <a:clrScheme name="">
      <a:dk1>
        <a:srgbClr val="000000"/>
      </a:dk1>
      <a:lt1>
        <a:srgbClr val="FFFFFF"/>
      </a:lt1>
      <a:dk2>
        <a:srgbClr val="FFFFFF"/>
      </a:dk2>
      <a:lt2>
        <a:srgbClr val="808080"/>
      </a:lt2>
      <a:accent1>
        <a:srgbClr val="5DAD41"/>
      </a:accent1>
      <a:accent2>
        <a:srgbClr val="176D89"/>
      </a:accent2>
      <a:accent3>
        <a:srgbClr val="FFFFFF"/>
      </a:accent3>
      <a:accent4>
        <a:srgbClr val="000000"/>
      </a:accent4>
      <a:accent5>
        <a:srgbClr val="B6D3B0"/>
      </a:accent5>
      <a:accent6>
        <a:srgbClr val="14627C"/>
      </a:accent6>
      <a:hlink>
        <a:srgbClr val="009999"/>
      </a:hlink>
      <a:folHlink>
        <a:srgbClr val="99CC00"/>
      </a:folHlink>
    </a:clrScheme>
    <a:fontScheme name="OGF PowerPoint Template v1.5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OGF PowerPoint Template v1.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F PowerPoint Template v1.5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F PowerPoint Template v1.5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F PowerPoint Template v1.5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F PowerPoint Template v1.5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F PowerPoint Template v1.5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F PowerPoint Template v1.5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F PowerPoint Template v1.5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F PowerPoint Template v1.5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F PowerPoint Template v1.5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F PowerPoint Template v1.5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F PowerPoint Template v1.5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NSI WG.thmx</Template>
  <TotalTime>26468</TotalTime>
  <Words>1505</Words>
  <Application>Microsoft Macintosh PowerPoint</Application>
  <PresentationFormat>On-screen Show (4:3)</PresentationFormat>
  <Paragraphs>297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NSI WG</vt:lpstr>
      <vt:lpstr>The Network Services Interface</vt:lpstr>
      <vt:lpstr>NSI Framework</vt:lpstr>
      <vt:lpstr>Why NSI?    Why now?</vt:lpstr>
      <vt:lpstr>A Basic Overview of NSI Architecture</vt:lpstr>
      <vt:lpstr>The Network Service Agent</vt:lpstr>
      <vt:lpstr>NSI Connection Service</vt:lpstr>
      <vt:lpstr>Basic NSI Topology Model</vt:lpstr>
      <vt:lpstr>How NSI-CS Works…</vt:lpstr>
      <vt:lpstr>Anatomy of a Connection</vt:lpstr>
      <vt:lpstr>Network Service Agent Request processing path </vt:lpstr>
      <vt:lpstr>Mixed model request handling Request processing path using mixed model </vt:lpstr>
      <vt:lpstr>NSI Connection Service  Protocol Exchange</vt:lpstr>
      <vt:lpstr>The GLIF Automated GOLE Pilot Project</vt:lpstr>
      <vt:lpstr>The Automated GOLE Fabric</vt:lpstr>
      <vt:lpstr>The NSI Demo at SC2011</vt:lpstr>
      <vt:lpstr>NSI Software Implementations:</vt:lpstr>
      <vt:lpstr>Watch it Live!</vt:lpstr>
      <vt:lpstr>NSI Development &amp; Road Map</vt:lpstr>
      <vt:lpstr>Key Endorsements</vt:lpstr>
      <vt:lpstr>OGF NSI Working Group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Jerry Sobieski</dc:creator>
  <cp:lastModifiedBy>Jerry Sobieski</cp:lastModifiedBy>
  <cp:revision>92</cp:revision>
  <cp:lastPrinted>2011-11-10T20:19:32Z</cp:lastPrinted>
  <dcterms:created xsi:type="dcterms:W3CDTF">2011-02-17T09:48:15Z</dcterms:created>
  <dcterms:modified xsi:type="dcterms:W3CDTF">2011-11-15T21:55:03Z</dcterms:modified>
</cp:coreProperties>
</file>